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2" r:id="rId1"/>
  </p:sldMasterIdLst>
  <p:notesMasterIdLst>
    <p:notesMasterId r:id="rId46"/>
  </p:notesMasterIdLst>
  <p:handoutMasterIdLst>
    <p:handoutMasterId r:id="rId47"/>
  </p:handoutMasterIdLst>
  <p:sldIdLst>
    <p:sldId id="277" r:id="rId2"/>
    <p:sldId id="262" r:id="rId3"/>
    <p:sldId id="257" r:id="rId4"/>
    <p:sldId id="264" r:id="rId5"/>
    <p:sldId id="265" r:id="rId6"/>
    <p:sldId id="266" r:id="rId7"/>
    <p:sldId id="267" r:id="rId8"/>
    <p:sldId id="269" r:id="rId9"/>
    <p:sldId id="270" r:id="rId10"/>
    <p:sldId id="280" r:id="rId11"/>
    <p:sldId id="274" r:id="rId12"/>
    <p:sldId id="278" r:id="rId13"/>
    <p:sldId id="279" r:id="rId14"/>
    <p:sldId id="309" r:id="rId15"/>
    <p:sldId id="310" r:id="rId16"/>
    <p:sldId id="311" r:id="rId17"/>
    <p:sldId id="312" r:id="rId18"/>
    <p:sldId id="313" r:id="rId19"/>
    <p:sldId id="314" r:id="rId20"/>
    <p:sldId id="315" r:id="rId21"/>
    <p:sldId id="316" r:id="rId22"/>
    <p:sldId id="317" r:id="rId23"/>
    <p:sldId id="318" r:id="rId24"/>
    <p:sldId id="319" r:id="rId25"/>
    <p:sldId id="281" r:id="rId26"/>
    <p:sldId id="282" r:id="rId27"/>
    <p:sldId id="284" r:id="rId28"/>
    <p:sldId id="283" r:id="rId29"/>
    <p:sldId id="289" r:id="rId30"/>
    <p:sldId id="290" r:id="rId31"/>
    <p:sldId id="291" r:id="rId32"/>
    <p:sldId id="292" r:id="rId33"/>
    <p:sldId id="293" r:id="rId34"/>
    <p:sldId id="294" r:id="rId35"/>
    <p:sldId id="295" r:id="rId36"/>
    <p:sldId id="296" r:id="rId37"/>
    <p:sldId id="297" r:id="rId38"/>
    <p:sldId id="301" r:id="rId39"/>
    <p:sldId id="302" r:id="rId40"/>
    <p:sldId id="303" r:id="rId41"/>
    <p:sldId id="304" r:id="rId42"/>
    <p:sldId id="305" r:id="rId43"/>
    <p:sldId id="306" r:id="rId44"/>
    <p:sldId id="307" r:id="rId4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42" d="100"/>
          <a:sy n="42" d="100"/>
        </p:scale>
        <p:origin x="702" y="5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handoutMaster" Target="handoutMasters/handout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8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2068AA-0AA2-450F-9F40-F70D2DD4632B}" type="datetimeFigureOut">
              <a:rPr lang="en-US" smtClean="0"/>
              <a:pPr/>
              <a:t>10/15/2019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EB6933-1D77-459C-89A0-300B61F8B8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9653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437C13-A3AD-4273-93B3-7116E8F0F7D9}" type="datetimeFigureOut">
              <a:rPr lang="en-US" smtClean="0"/>
              <a:pPr/>
              <a:t>10/15/2019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1AD7EE-E101-46BB-9E71-CC3F1C19E28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8843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E98BA51-7F82-408E-97B6-BDDB637FB01D}" type="slidenum">
              <a:rPr lang="en-US"/>
              <a:pPr/>
              <a:t>3</a:t>
            </a:fld>
            <a:endParaRPr lang="en-US"/>
          </a:p>
        </p:txBody>
      </p:sp>
      <p:sp>
        <p:nvSpPr>
          <p:cNvPr id="21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3923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7F6E436-3E92-425A-A80A-9A26D4E9CCE1}" type="slidenum">
              <a:rPr lang="en-US"/>
              <a:pPr/>
              <a:t>12</a:t>
            </a:fld>
            <a:endParaRPr lang="en-US"/>
          </a:p>
        </p:txBody>
      </p:sp>
      <p:sp>
        <p:nvSpPr>
          <p:cNvPr id="57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9333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 smtClean="0">
                <a:latin typeface="Arial" panose="020B0604020202020204" pitchFamily="34" charset="0"/>
              </a:rPr>
              <a:t>y = ym sinKx  (t=0) , ym sin kx = ym sink(x1+ʎ) ; x=x1 x = x1+ʎ</a:t>
            </a:r>
          </a:p>
          <a:p>
            <a:pPr eaLnBrk="1" hangingPunct="1"/>
            <a:r>
              <a:rPr lang="en-US" altLang="en-US" smtClean="0">
                <a:latin typeface="Arial" panose="020B0604020202020204" pitchFamily="34" charset="0"/>
              </a:rPr>
              <a:t>ym sinkx = ym sin(kx +ʎk) b/s for each wavelength angle change 2pi , ʎk=2pi</a:t>
            </a:r>
          </a:p>
        </p:txBody>
      </p:sp>
      <p:sp>
        <p:nvSpPr>
          <p:cNvPr id="1331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F9AE88B2-EDC3-478E-A00A-65199169EA18}" type="slidenum">
              <a:rPr lang="en-US" altLang="en-US" smtClean="0"/>
              <a:pPr/>
              <a:t>18</a:t>
            </a:fld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4387016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ctrTitle"/>
          </p:nvPr>
        </p:nvSpPr>
        <p:spPr>
          <a:xfrm>
            <a:off x="1432560" y="359898"/>
            <a:ext cx="7406640" cy="1472184"/>
          </a:xfrm>
        </p:spPr>
        <p:txBody>
          <a:bodyPr anchor="b"/>
          <a:lstStyle>
            <a:lvl1pPr algn="l"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22" name="Subtitle 21"/>
          <p:cNvSpPr>
            <a:spLocks noGrp="1"/>
          </p:cNvSpPr>
          <p:nvPr>
            <p:ph type="subTitle" idx="1"/>
          </p:nvPr>
        </p:nvSpPr>
        <p:spPr>
          <a:xfrm>
            <a:off x="1432560" y="1850064"/>
            <a:ext cx="7406640" cy="1752600"/>
          </a:xfrm>
        </p:spPr>
        <p:txBody>
          <a:bodyPr tIns="0"/>
          <a:lstStyle>
            <a:lvl1pPr marL="27432" indent="0" algn="l">
              <a:buNone/>
              <a:defRPr sz="26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3D386D33-05BD-4F93-B9A9-44B367C68326}" type="datetimeFigureOut">
              <a:rPr lang="en-US" smtClean="0"/>
              <a:pPr/>
              <a:t>10/15/2019</a:t>
            </a:fld>
            <a:endParaRPr lang="en-US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366F9031-A32A-44C0-A56D-34B2C7B85DE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921433" y="1413802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Oval 8"/>
          <p:cNvSpPr/>
          <p:nvPr/>
        </p:nvSpPr>
        <p:spPr>
          <a:xfrm>
            <a:off x="1157176" y="1345016"/>
            <a:ext cx="64008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3D386D33-05BD-4F93-B9A9-44B367C68326}" type="datetimeFigureOut">
              <a:rPr lang="en-US" smtClean="0"/>
              <a:pPr/>
              <a:t>10/15/2019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366F9031-A32A-44C0-A56D-34B2C7B85DE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274639"/>
            <a:ext cx="1828800" cy="5851525"/>
          </a:xfrm>
        </p:spPr>
        <p:txBody>
          <a:bodyPr vert="eaVert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274640"/>
            <a:ext cx="5562600" cy="5851525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3D386D33-05BD-4F93-B9A9-44B367C68326}" type="datetimeFigureOut">
              <a:rPr lang="en-US" smtClean="0"/>
              <a:pPr/>
              <a:t>10/15/2019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366F9031-A32A-44C0-A56D-34B2C7B85DE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82296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3938588"/>
            <a:ext cx="82296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3ACDB9F-8775-4F44-851B-D594DB2D505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457200"/>
            <a:ext cx="7924800" cy="762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328613" y="1941513"/>
            <a:ext cx="4027487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4508500" y="1941513"/>
            <a:ext cx="4029075" cy="4114800"/>
          </a:xfrm>
        </p:spPr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33763" y="634365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08700" y="634365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46050" y="6361113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C3713F78-0A41-4DD1-875C-A90DB4BE7352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advClick="0" advTm="1000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3D386D33-05BD-4F93-B9A9-44B367C68326}" type="datetimeFigureOut">
              <a:rPr lang="en-US" smtClean="0"/>
              <a:pPr/>
              <a:t>10/15/2019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366F9031-A32A-44C0-A56D-34B2C7B85DE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282890" y="-54"/>
            <a:ext cx="68580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8392" y="2600325"/>
            <a:ext cx="6400800" cy="2286000"/>
          </a:xfrm>
        </p:spPr>
        <p:txBody>
          <a:bodyPr anchor="t"/>
          <a:lstStyle>
            <a:lvl1pPr algn="l">
              <a:lnSpc>
                <a:spcPts val="4500"/>
              </a:lnSpc>
              <a:buNone/>
              <a:defRPr sz="4000" b="1" cap="all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8392" y="1066800"/>
            <a:ext cx="6400800" cy="1509712"/>
          </a:xfrm>
        </p:spPr>
        <p:txBody>
          <a:bodyPr anchor="b"/>
          <a:lstStyle>
            <a:lvl1pPr marL="18288" indent="0">
              <a:lnSpc>
                <a:spcPts val="2300"/>
              </a:lnSpc>
              <a:spcBef>
                <a:spcPts val="0"/>
              </a:spcBef>
              <a:buNone/>
              <a:defRPr sz="20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3D386D33-05BD-4F93-B9A9-44B367C68326}" type="datetimeFigureOut">
              <a:rPr lang="en-US" smtClean="0"/>
              <a:pPr/>
              <a:t>10/15/2019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366F9031-A32A-44C0-A56D-34B2C7B85DE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 bwMode="invGray">
          <a:xfrm>
            <a:off x="2286000" y="0"/>
            <a:ext cx="762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Oval 7"/>
          <p:cNvSpPr/>
          <p:nvPr/>
        </p:nvSpPr>
        <p:spPr>
          <a:xfrm>
            <a:off x="2172321" y="2814656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Oval 8"/>
          <p:cNvSpPr/>
          <p:nvPr/>
        </p:nvSpPr>
        <p:spPr>
          <a:xfrm>
            <a:off x="2408064" y="2745870"/>
            <a:ext cx="64008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3560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7608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3D386D33-05BD-4F93-B9A9-44B367C68326}" type="datetimeFigureOut">
              <a:rPr lang="en-US" smtClean="0"/>
              <a:pPr/>
              <a:t>10/15/2019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366F9031-A32A-44C0-A56D-34B2C7B85DE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160336"/>
            <a:ext cx="8229600" cy="1143000"/>
          </a:xfrm>
        </p:spPr>
        <p:txBody>
          <a:bodyPr anchor="ctr"/>
          <a:lstStyle>
            <a:lvl1pPr algn="ctr">
              <a:defRPr sz="4500" b="1" cap="none" baseline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6344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3D386D33-05BD-4F93-B9A9-44B367C68326}" type="datetimeFigureOut">
              <a:rPr lang="en-US" smtClean="0"/>
              <a:pPr/>
              <a:t>10/15/2019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366F9031-A32A-44C0-A56D-34B2C7B85DE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 anchor="ctr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3D386D33-05BD-4F93-B9A9-44B367C68326}" type="datetimeFigureOut">
              <a:rPr lang="en-US" smtClean="0"/>
              <a:pPr/>
              <a:t>10/15/2019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366F9031-A32A-44C0-A56D-34B2C7B85DE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014984" y="0"/>
            <a:ext cx="8129016" cy="6858000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3D386D33-05BD-4F93-B9A9-44B367C68326}" type="datetimeFigureOut">
              <a:rPr lang="en-US" smtClean="0"/>
              <a:pPr/>
              <a:t>10/15/2019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366F9031-A32A-44C0-A56D-34B2C7B85DE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Rectangle 5"/>
          <p:cNvSpPr/>
          <p:nvPr/>
        </p:nvSpPr>
        <p:spPr bwMode="invGray">
          <a:xfrm>
            <a:off x="1014984" y="-54"/>
            <a:ext cx="73152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6778"/>
            <a:ext cx="3810000" cy="1162050"/>
          </a:xfrm>
          <a:ln>
            <a:noFill/>
          </a:ln>
        </p:spPr>
        <p:txBody>
          <a:bodyPr anchor="b"/>
          <a:lstStyle>
            <a:lvl1pPr algn="l">
              <a:lnSpc>
                <a:spcPts val="2000"/>
              </a:lnSpc>
              <a:buNone/>
              <a:defRPr sz="2200" b="1" cap="all" baseline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57200" y="1406964"/>
            <a:ext cx="3810000" cy="698500"/>
          </a:xfrm>
        </p:spPr>
        <p:txBody>
          <a:bodyPr/>
          <a:lstStyle>
            <a:lvl1pPr marL="4572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57200" y="2133600"/>
            <a:ext cx="8153400" cy="39925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3D386D33-05BD-4F93-B9A9-44B367C68326}" type="datetimeFigureOut">
              <a:rPr lang="en-US" smtClean="0"/>
              <a:pPr/>
              <a:t>10/15/2019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366F9031-A32A-44C0-A56D-34B2C7B85DE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6896" y="1066800"/>
            <a:ext cx="2743200" cy="1981200"/>
          </a:xfrm>
        </p:spPr>
        <p:txBody>
          <a:bodyPr anchor="b">
            <a:noAutofit/>
          </a:bodyPr>
          <a:lstStyle>
            <a:lvl1pPr algn="l">
              <a:buNone/>
              <a:defRPr sz="2100" b="1">
                <a:effectLst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3D386D33-05BD-4F93-B9A9-44B367C68326}" type="datetimeFigureOut">
              <a:rPr lang="en-US" smtClean="0"/>
              <a:pPr/>
              <a:t>10/15/2019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366F9031-A32A-44C0-A56D-34B2C7B85DE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62000" y="1066800"/>
            <a:ext cx="4572000" cy="4572000"/>
          </a:xfrm>
          <a:prstGeom prst="rect">
            <a:avLst/>
          </a:prstGeom>
          <a:solidFill>
            <a:srgbClr val="FFFFFF"/>
          </a:solidFill>
          <a:ln w="88900" cap="sq">
            <a:solidFill>
              <a:srgbClr val="FFFFFF"/>
            </a:solidFill>
            <a:miter lim="800000"/>
          </a:ln>
          <a:effectLst>
            <a:outerShdw blurRad="55500" dist="18500" dir="5400000" algn="tl" rotWithShape="0">
              <a:srgbClr val="000000">
                <a:alpha val="3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635">
            <a:bevelT w="25400" h="19050"/>
            <a:contourClr>
              <a:srgbClr val="969696"/>
            </a:contourClr>
          </a:sp3d>
        </p:spPr>
        <p:txBody>
          <a:bodyPr lIns="91440" tIns="274320" rtlCol="0" anchor="t">
            <a:normAutofit/>
          </a:bodyPr>
          <a:lstStyle>
            <a:extLst/>
          </a:lstStyle>
          <a:p>
            <a:pPr marL="0" indent="-283464" algn="l" rtl="0" eaLnBrk="1" latinLnBrk="0" hangingPunct="1">
              <a:lnSpc>
                <a:spcPts val="3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None/>
            </a:pPr>
            <a:endParaRPr kumimoji="0" lang="en-US" sz="32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38200" y="1143003"/>
            <a:ext cx="4419600" cy="3514531"/>
          </a:xfrm>
          <a:prstGeom prst="roundRect">
            <a:avLst>
              <a:gd name="adj" fmla="val 783"/>
            </a:avLst>
          </a:prstGeom>
          <a:solidFill>
            <a:schemeClr val="bg2"/>
          </a:solidFill>
          <a:ln w="127000">
            <a:noFill/>
            <a:miter lim="800000"/>
          </a:ln>
          <a:effectLst/>
        </p:spPr>
        <p:txBody>
          <a:bodyPr lIns="91440" tIns="274320" anchor="t"/>
          <a:lstStyle>
            <a:lvl1pPr indent="0">
              <a:buNone/>
              <a:defRPr sz="3200"/>
            </a:lvl1pPr>
            <a:extLst/>
          </a:lstStyle>
          <a:p>
            <a:pPr marL="0" algn="l" eaLnBrk="1" latinLnBrk="0" hangingPunct="1"/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9" name="Flowchart: Process 8"/>
          <p:cNvSpPr/>
          <p:nvPr/>
        </p:nvSpPr>
        <p:spPr>
          <a:xfrm rot="19468671">
            <a:off x="396725" y="954341"/>
            <a:ext cx="685800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shade val="90000"/>
                <a:satMod val="200000"/>
                <a:alpha val="4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0" name="Flowchart: Process 9"/>
          <p:cNvSpPr/>
          <p:nvPr/>
        </p:nvSpPr>
        <p:spPr>
          <a:xfrm rot="2103354" flipH="1">
            <a:off x="5003667" y="936786"/>
            <a:ext cx="649224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alpha val="2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800600"/>
            <a:ext cx="4419600" cy="762000"/>
          </a:xfrm>
        </p:spPr>
        <p:txBody>
          <a:bodyPr anchor="ctr"/>
          <a:lstStyle>
            <a:lvl1pPr marL="0" indent="0" algn="l">
              <a:lnSpc>
                <a:spcPts val="1600"/>
              </a:lnSpc>
              <a:spcBef>
                <a:spcPts val="0"/>
              </a:spcBef>
              <a:buNone/>
              <a:defRPr sz="1400">
                <a:solidFill>
                  <a:srgbClr val="777777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e 6"/>
          <p:cNvSpPr/>
          <p:nvPr/>
        </p:nvSpPr>
        <p:spPr>
          <a:xfrm>
            <a:off x="-815927" y="-815922"/>
            <a:ext cx="1638887" cy="1638887"/>
          </a:xfrm>
          <a:prstGeom prst="pie">
            <a:avLst>
              <a:gd name="adj1" fmla="val 0"/>
              <a:gd name="adj2" fmla="val 5402120"/>
            </a:avLst>
          </a:prstGeom>
          <a:solidFill>
            <a:schemeClr val="bg2">
              <a:tint val="18000"/>
              <a:satMod val="220000"/>
              <a:alpha val="33000"/>
            </a:schemeClr>
          </a:solidFill>
          <a:ln w="3175" cap="rnd" cmpd="sng" algn="ctr">
            <a:solidFill>
              <a:schemeClr val="bg2">
                <a:shade val="70000"/>
                <a:satMod val="200000"/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Oval 7"/>
          <p:cNvSpPr/>
          <p:nvPr/>
        </p:nvSpPr>
        <p:spPr>
          <a:xfrm>
            <a:off x="168816" y="21102"/>
            <a:ext cx="1702191" cy="1702191"/>
          </a:xfrm>
          <a:prstGeom prst="ellipse">
            <a:avLst/>
          </a:prstGeom>
          <a:noFill/>
          <a:ln w="27305" cap="rnd" cmpd="sng" algn="ctr">
            <a:solidFill>
              <a:schemeClr val="bg2">
                <a:tint val="45000"/>
                <a:satMod val="325000"/>
                <a:alpha val="100000"/>
              </a:schemeClr>
            </a:solidFill>
            <a:prstDash val="solid"/>
          </a:ln>
          <a:effectLst>
            <a:outerShdw blurRad="25400" dist="25400" dir="5400000" algn="tl" rotWithShape="0">
              <a:schemeClr val="bg2">
                <a:shade val="50000"/>
                <a:satMod val="150000"/>
                <a:alpha val="8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1" name="Donut 10"/>
          <p:cNvSpPr/>
          <p:nvPr/>
        </p:nvSpPr>
        <p:spPr>
          <a:xfrm rot="2315675">
            <a:off x="182881" y="1055077"/>
            <a:ext cx="1125717" cy="1102624"/>
          </a:xfrm>
          <a:prstGeom prst="donut">
            <a:avLst>
              <a:gd name="adj" fmla="val 11833"/>
            </a:avLst>
          </a:prstGeom>
          <a:gradFill rotWithShape="1">
            <a:gsLst>
              <a:gs pos="0">
                <a:schemeClr val="bg2">
                  <a:tint val="10000"/>
                  <a:shade val="99000"/>
                  <a:satMod val="355000"/>
                  <a:alpha val="70000"/>
                </a:schemeClr>
              </a:gs>
              <a:gs pos="70000">
                <a:schemeClr val="bg2">
                  <a:tint val="6000"/>
                  <a:shade val="100000"/>
                  <a:satMod val="400000"/>
                  <a:alpha val="55000"/>
                </a:schemeClr>
              </a:gs>
              <a:gs pos="100000">
                <a:schemeClr val="bg2">
                  <a:tint val="100000"/>
                  <a:shade val="75000"/>
                  <a:satMod val="370000"/>
                  <a:alpha val="60000"/>
                </a:schemeClr>
              </a:gs>
            </a:gsLst>
            <a:path path="circle">
              <a:fillToRect l="-407500" t="-50000" r="507500" b="150000"/>
            </a:path>
          </a:gradFill>
          <a:ln w="7350" cap="rnd" cmpd="sng" algn="ctr">
            <a:solidFill>
              <a:schemeClr val="bg2">
                <a:shade val="60000"/>
                <a:satMod val="220000"/>
                <a:alpha val="100000"/>
              </a:schemeClr>
            </a:solidFill>
            <a:prstDash val="solid"/>
          </a:ln>
          <a:effectLst>
            <a:outerShdw blurRad="12700" dist="15000" dir="4500000" algn="tl" rotWithShape="0">
              <a:schemeClr val="bg2">
                <a:shade val="10000"/>
                <a:satMod val="200000"/>
                <a:alpha val="3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>
          <a:xfrm>
            <a:off x="1012873" y="-54"/>
            <a:ext cx="8131127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5" name="Title Placeholder 4"/>
          <p:cNvSpPr>
            <a:spLocks noGrp="1"/>
          </p:cNvSpPr>
          <p:nvPr>
            <p:ph type="title"/>
          </p:nvPr>
        </p:nvSpPr>
        <p:spPr>
          <a:xfrm>
            <a:off x="1435608" y="274638"/>
            <a:ext cx="7498080" cy="1143000"/>
          </a:xfrm>
          <a:prstGeom prst="rect">
            <a:avLst/>
          </a:prstGeom>
        </p:spPr>
        <p:txBody>
          <a:bodyPr anchor="ctr">
            <a:normAutofit/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>
          <a:xfrm>
            <a:off x="1435608" y="1447800"/>
            <a:ext cx="7498080" cy="4800600"/>
          </a:xfrm>
          <a:prstGeom prst="rect">
            <a:avLst/>
          </a:prstGeom>
        </p:spPr>
        <p:txBody>
          <a:bodyPr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24" name="Date Placeholder 23"/>
          <p:cNvSpPr>
            <a:spLocks noGrp="1"/>
          </p:cNvSpPr>
          <p:nvPr>
            <p:ph type="dt" sz="half" idx="2"/>
          </p:nvPr>
        </p:nvSpPr>
        <p:spPr>
          <a:xfrm>
            <a:off x="3581400" y="6305550"/>
            <a:ext cx="2133600" cy="476250"/>
          </a:xfrm>
          <a:prstGeom prst="rect">
            <a:avLst/>
          </a:prstGeom>
        </p:spPr>
        <p:txBody>
          <a:bodyPr anchor="b"/>
          <a:lstStyle>
            <a:lvl1pPr algn="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</a:defRPr>
            </a:lvl1pPr>
            <a:extLst/>
          </a:lstStyle>
          <a:p>
            <a:fld id="{3D386D33-05BD-4F93-B9A9-44B367C68326}" type="datetimeFigureOut">
              <a:rPr lang="en-US" smtClean="0"/>
              <a:pPr/>
              <a:t>10/15/2019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5715000" y="6305550"/>
            <a:ext cx="2895600" cy="476250"/>
          </a:xfrm>
          <a:prstGeom prst="rect">
            <a:avLst/>
          </a:prstGeom>
        </p:spPr>
        <p:txBody>
          <a:bodyPr anchor="b"/>
          <a:lstStyle>
            <a:lvl1pPr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endParaRPr 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4"/>
          </p:nvPr>
        </p:nvSpPr>
        <p:spPr>
          <a:xfrm>
            <a:off x="8613648" y="6305550"/>
            <a:ext cx="457200" cy="476250"/>
          </a:xfrm>
          <a:prstGeom prst="rect">
            <a:avLst/>
          </a:prstGeom>
        </p:spPr>
        <p:txBody>
          <a:bodyPr anchor="b"/>
          <a:lstStyle>
            <a:lvl1pPr algn="ct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fld id="{366F9031-A32A-44C0-A56D-34B2C7B85DE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Rectangle 14"/>
          <p:cNvSpPr/>
          <p:nvPr/>
        </p:nvSpPr>
        <p:spPr bwMode="invGray">
          <a:xfrm>
            <a:off x="1014984" y="-54"/>
            <a:ext cx="73152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</p:sldLayoutIdLst>
  <p:txStyles>
    <p:titleStyle>
      <a:lvl1pPr algn="l" rtl="0" eaLnBrk="1" latinLnBrk="0" hangingPunct="1">
        <a:spcBef>
          <a:spcPct val="0"/>
        </a:spcBef>
        <a:buNone/>
        <a:defRPr kumimoji="0" sz="4300" kern="1200">
          <a:solidFill>
            <a:schemeClr val="tx2">
              <a:satMod val="130000"/>
            </a:schemeClr>
          </a:solidFill>
          <a:effectLst>
            <a:outerShdw blurRad="50000" dist="30000" dir="5400000" algn="tl" rotWithShape="0">
              <a:srgbClr val="000000">
                <a:alpha val="30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83464" algn="l" rtl="0" eaLnBrk="1" latinLnBrk="0" hangingPunct="1">
        <a:lnSpc>
          <a:spcPct val="100000"/>
        </a:lnSpc>
        <a:spcBef>
          <a:spcPts val="600"/>
        </a:spcBef>
        <a:buClr>
          <a:schemeClr val="accent1"/>
        </a:buClr>
        <a:buSzPct val="80000"/>
        <a:buFont typeface="Wingdings 2"/>
        <a:buChar char="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37744" algn="l" rtl="0" eaLnBrk="1" latinLnBrk="0" hangingPunct="1">
        <a:lnSpc>
          <a:spcPct val="100000"/>
        </a:lnSpc>
        <a:spcBef>
          <a:spcPts val="550"/>
        </a:spcBef>
        <a:buClr>
          <a:schemeClr val="accent1"/>
        </a:buClr>
        <a:buFont typeface="Verdana"/>
        <a:buChar char="◦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886968" indent="-228600" algn="l" rtl="0" eaLnBrk="1" latinLnBrk="0" hangingPunct="1">
        <a:lnSpc>
          <a:spcPct val="100000"/>
        </a:lnSpc>
        <a:spcBef>
          <a:spcPct val="20000"/>
        </a:spcBef>
        <a:buClr>
          <a:schemeClr val="accent2"/>
        </a:buClr>
        <a:buFont typeface="Wingdings 2"/>
        <a:buChar char="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173736" algn="l" rtl="0" eaLnBrk="1" latinLnBrk="0" hangingPunct="1">
        <a:lnSpc>
          <a:spcPct val="100000"/>
        </a:lnSpc>
        <a:spcBef>
          <a:spcPct val="20000"/>
        </a:spcBef>
        <a:buClr>
          <a:schemeClr val="accent3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298448" indent="-182880" algn="l" rtl="0" eaLnBrk="1" latinLnBrk="0" hangingPunct="1">
        <a:lnSpc>
          <a:spcPct val="100000"/>
        </a:lnSpc>
        <a:spcBef>
          <a:spcPct val="20000"/>
        </a:spcBef>
        <a:buClr>
          <a:schemeClr val="accent4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508760" indent="-182880" algn="l" rtl="0" eaLnBrk="1" latinLnBrk="0" hangingPunct="1">
        <a:lnSpc>
          <a:spcPct val="100000"/>
        </a:lnSpc>
        <a:spcBef>
          <a:spcPct val="20000"/>
        </a:spcBef>
        <a:buClr>
          <a:schemeClr val="accent5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71907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213055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48.emf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51.emf"/><Relationship Id="rId4" Type="http://schemas.openxmlformats.org/officeDocument/2006/relationships/oleObject" Target="../embeddings/oleObject2.bin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gif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80.png"/><Relationship Id="rId7" Type="http://schemas.openxmlformats.org/officeDocument/2006/relationships/image" Target="../media/image84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990600" y="0"/>
            <a:ext cx="7696200" cy="6096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 smtClean="0"/>
              <a:t>Mechanical Waves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idx="1"/>
          </p:nvPr>
        </p:nvSpPr>
        <p:spPr>
          <a:xfrm>
            <a:off x="914400" y="609600"/>
            <a:ext cx="8229600" cy="62484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2800" dirty="0"/>
              <a:t>The mechanical waves discussed </a:t>
            </a:r>
            <a:r>
              <a:rPr lang="en-US" sz="2800" dirty="0" smtClean="0"/>
              <a:t>require </a:t>
            </a:r>
          </a:p>
          <a:p>
            <a:r>
              <a:rPr lang="en-US" sz="2800" dirty="0" smtClean="0"/>
              <a:t> </a:t>
            </a:r>
            <a:r>
              <a:rPr lang="en-US" sz="2800" dirty="0"/>
              <a:t>some source </a:t>
            </a:r>
            <a:r>
              <a:rPr lang="en-US" sz="2800" dirty="0" smtClean="0"/>
              <a:t>of disturbance</a:t>
            </a:r>
            <a:r>
              <a:rPr lang="en-US" sz="2800" dirty="0"/>
              <a:t>, </a:t>
            </a:r>
            <a:endParaRPr lang="en-US" sz="2800" dirty="0" smtClean="0"/>
          </a:p>
          <a:p>
            <a:r>
              <a:rPr lang="en-US" sz="2800" dirty="0" smtClean="0"/>
              <a:t>a </a:t>
            </a:r>
            <a:r>
              <a:rPr lang="en-US" sz="2800" dirty="0"/>
              <a:t>medium that can be disturbed, and </a:t>
            </a:r>
            <a:endParaRPr lang="en-US" sz="2800" dirty="0" smtClean="0"/>
          </a:p>
          <a:p>
            <a:r>
              <a:rPr lang="en-US" sz="2800" dirty="0" smtClean="0"/>
              <a:t>some </a:t>
            </a:r>
            <a:r>
              <a:rPr lang="en-US" sz="2800" dirty="0"/>
              <a:t>physical </a:t>
            </a:r>
            <a:r>
              <a:rPr lang="en-US" sz="2800" dirty="0" smtClean="0"/>
              <a:t>connection through </a:t>
            </a:r>
            <a:r>
              <a:rPr lang="en-US" sz="2800" dirty="0"/>
              <a:t>which adjacent portions of the medium can influence each other. </a:t>
            </a:r>
          </a:p>
          <a:p>
            <a:pPr>
              <a:lnSpc>
                <a:spcPct val="90000"/>
              </a:lnSpc>
              <a:buNone/>
            </a:pPr>
            <a:r>
              <a:rPr lang="en-US" sz="3600" b="1" i="1" dirty="0" smtClean="0">
                <a:solidFill>
                  <a:srgbClr val="FF0000"/>
                </a:solidFill>
              </a:rPr>
              <a:t>Mechanical waves</a:t>
            </a:r>
            <a:r>
              <a:rPr lang="en-US" sz="3600" dirty="0" smtClean="0">
                <a:solidFill>
                  <a:srgbClr val="FF0000"/>
                </a:solidFill>
              </a:rPr>
              <a:t> </a:t>
            </a:r>
            <a:r>
              <a:rPr lang="en-US" sz="3600" dirty="0" smtClean="0"/>
              <a:t>are disturbances in matter that carry energy from one place to another </a:t>
            </a:r>
            <a:r>
              <a:rPr lang="en-US" sz="3200" dirty="0" smtClean="0"/>
              <a:t>through medium. </a:t>
            </a:r>
          </a:p>
          <a:p>
            <a:pPr lvl="2">
              <a:lnSpc>
                <a:spcPct val="90000"/>
              </a:lnSpc>
            </a:pPr>
            <a:r>
              <a:rPr lang="en-US" sz="2800" dirty="0" smtClean="0"/>
              <a:t>Medium can be a solid, liquid, or gas</a:t>
            </a:r>
          </a:p>
          <a:p>
            <a:pPr lvl="2">
              <a:lnSpc>
                <a:spcPct val="90000"/>
              </a:lnSpc>
            </a:pPr>
            <a:r>
              <a:rPr lang="en-US" sz="2800" dirty="0" smtClean="0"/>
              <a:t>Some waves can travel through space…with no medium!  </a:t>
            </a:r>
            <a:r>
              <a:rPr lang="en-US" sz="2800" dirty="0" err="1" smtClean="0"/>
              <a:t>e.g</a:t>
            </a:r>
            <a:r>
              <a:rPr lang="en-US" sz="2800" dirty="0" smtClean="0"/>
              <a:t>  Electromagnetic waves </a:t>
            </a:r>
          </a:p>
          <a:p>
            <a:pPr eaLnBrk="1" hangingPunct="1">
              <a:lnSpc>
                <a:spcPct val="90000"/>
              </a:lnSpc>
            </a:pPr>
            <a:endParaRPr lang="en-US" sz="28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304800"/>
            <a:ext cx="8153400" cy="990600"/>
          </a:xfrm>
        </p:spPr>
        <p:txBody>
          <a:bodyPr>
            <a:normAutofit fontScale="90000"/>
          </a:bodyPr>
          <a:lstStyle/>
          <a:p>
            <a:r>
              <a:rPr lang="en-US" dirty="0"/>
              <a:t> </a:t>
            </a:r>
            <a:r>
              <a:rPr lang="en-US" b="1" dirty="0" smtClean="0"/>
              <a:t>Light is a Transverse Waves although it is not mechanical wave</a:t>
            </a:r>
            <a:endParaRPr lang="en-US" b="1" dirty="0"/>
          </a:p>
        </p:txBody>
      </p:sp>
      <p:sp>
        <p:nvSpPr>
          <p:cNvPr id="11776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838200" y="3200400"/>
            <a:ext cx="8305800" cy="3657600"/>
          </a:xfrm>
        </p:spPr>
        <p:txBody>
          <a:bodyPr>
            <a:normAutofit fontScale="85000" lnSpcReduction="10000"/>
          </a:bodyPr>
          <a:lstStyle/>
          <a:p>
            <a:r>
              <a:rPr lang="en-US" sz="4000" dirty="0"/>
              <a:t>Energy is perpendicular to direction of motion</a:t>
            </a:r>
          </a:p>
          <a:p>
            <a:r>
              <a:rPr lang="en-US" sz="4000" dirty="0"/>
              <a:t>Moving photon creates electric &amp; magnetic </a:t>
            </a:r>
            <a:r>
              <a:rPr lang="en-US" sz="4000" dirty="0" smtClean="0"/>
              <a:t>field</a:t>
            </a:r>
          </a:p>
          <a:p>
            <a:r>
              <a:rPr lang="en-US" sz="4000" dirty="0" smtClean="0"/>
              <a:t>Light </a:t>
            </a:r>
            <a:r>
              <a:rPr lang="en-US" sz="4000" dirty="0"/>
              <a:t>has BOTH Electric &amp; Magnetic fields at right </a:t>
            </a:r>
            <a:r>
              <a:rPr lang="en-US" sz="4000" dirty="0" smtClean="0"/>
              <a:t>angles and perpendicular to the direction of propagation of wave.</a:t>
            </a:r>
            <a:endParaRPr lang="en-US" sz="4000" dirty="0"/>
          </a:p>
        </p:txBody>
      </p:sp>
      <p:pic>
        <p:nvPicPr>
          <p:cNvPr id="117768" name="Picture 8" descr="A:\em-rad.g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19400" y="1143000"/>
            <a:ext cx="3276600" cy="2055812"/>
          </a:xfrm>
          <a:prstGeom prst="rect">
            <a:avLst/>
          </a:prstGeom>
          <a:noFill/>
          <a:ln w="38100">
            <a:solidFill>
              <a:srgbClr val="FF0066"/>
            </a:solidFill>
            <a:miter lim="800000"/>
            <a:headEnd/>
            <a:tailEnd/>
          </a:ln>
        </p:spPr>
      </p:pic>
    </p:spTree>
  </p:cSld>
  <p:clrMapOvr>
    <a:masterClrMapping/>
  </p:clrMapOvr>
  <p:transition advClick="0" advTm="10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77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177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177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177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177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762" grpId="0" autoUpdateAnimBg="0"/>
      <p:bldP spid="117763" grpId="0" build="p" bldLvl="5" autoUpdateAnimBg="0" advAuto="200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>
          <a:xfrm>
            <a:off x="2057400" y="228600"/>
            <a:ext cx="4419600" cy="6397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 smtClean="0"/>
              <a:t>Sound Waves</a:t>
            </a:r>
          </a:p>
        </p:txBody>
      </p:sp>
      <p:sp>
        <p:nvSpPr>
          <p:cNvPr id="39939" name="Rectangle 3"/>
          <p:cNvSpPr>
            <a:spLocks noGrp="1" noChangeArrowheads="1"/>
          </p:cNvSpPr>
          <p:nvPr>
            <p:ph idx="1"/>
          </p:nvPr>
        </p:nvSpPr>
        <p:spPr>
          <a:xfrm>
            <a:off x="914400" y="914400"/>
            <a:ext cx="8229600" cy="4525963"/>
          </a:xfrm>
        </p:spPr>
        <p:txBody>
          <a:bodyPr/>
          <a:lstStyle/>
          <a:p>
            <a:pPr eaLnBrk="1" hangingPunct="1">
              <a:buNone/>
            </a:pPr>
            <a:r>
              <a:rPr lang="en-US" dirty="0" smtClean="0"/>
              <a:t>Sound waves are Longitudinal wave.</a:t>
            </a:r>
          </a:p>
        </p:txBody>
      </p:sp>
      <p:pic>
        <p:nvPicPr>
          <p:cNvPr id="39940" name="Picture 5" descr="Diagram of a longitudinal wave vs. a transverse wave.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638800" y="1752600"/>
            <a:ext cx="3505200" cy="2560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941" name="Picture 7" descr="Image22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66800" y="1600200"/>
            <a:ext cx="4724400" cy="3114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6" descr="long wave 2"/>
          <p:cNvPicPr>
            <a:picLocks noChangeAspect="1" noChangeArrowheads="1" noCrop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676400" y="4876800"/>
            <a:ext cx="5867400" cy="1703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3" name="Text Box 5"/>
          <p:cNvSpPr txBox="1">
            <a:spLocks noChangeArrowheads="1"/>
          </p:cNvSpPr>
          <p:nvPr/>
        </p:nvSpPr>
        <p:spPr bwMode="auto">
          <a:xfrm>
            <a:off x="0" y="0"/>
            <a:ext cx="9144000" cy="3170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3200" b="1" i="1" dirty="0">
                <a:effectLst/>
              </a:rPr>
              <a:t>Sound travels through different media.</a:t>
            </a:r>
          </a:p>
          <a:p>
            <a:pPr>
              <a:spcBef>
                <a:spcPct val="50000"/>
              </a:spcBef>
            </a:pPr>
            <a:r>
              <a:rPr lang="en-US" sz="2800" i="1" dirty="0">
                <a:effectLst/>
              </a:rPr>
              <a:t>We hear sound which usually travels through air. Sound travels through other media as well, such as water and various solids. </a:t>
            </a:r>
          </a:p>
          <a:p>
            <a:pPr>
              <a:spcBef>
                <a:spcPct val="50000"/>
              </a:spcBef>
            </a:pPr>
            <a:r>
              <a:rPr lang="en-US" sz="2800" i="1" dirty="0">
                <a:effectLst/>
              </a:rPr>
              <a:t>Sound travels different speeds in different media. Sound typically travels faster in a solid that a liquid and faster in a liquid than a gas.</a:t>
            </a:r>
          </a:p>
        </p:txBody>
      </p:sp>
      <p:pic>
        <p:nvPicPr>
          <p:cNvPr id="48134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486400" y="3048000"/>
            <a:ext cx="3240088" cy="3810000"/>
          </a:xfrm>
          <a:prstGeom prst="rect">
            <a:avLst/>
          </a:prstGeom>
          <a:noFill/>
        </p:spPr>
      </p:pic>
      <p:sp>
        <p:nvSpPr>
          <p:cNvPr id="48135" name="Text Box 7"/>
          <p:cNvSpPr txBox="1">
            <a:spLocks noChangeArrowheads="1"/>
          </p:cNvSpPr>
          <p:nvPr/>
        </p:nvSpPr>
        <p:spPr bwMode="auto">
          <a:xfrm>
            <a:off x="0" y="3657600"/>
            <a:ext cx="5410200" cy="2868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i="1" dirty="0">
                <a:effectLst/>
              </a:rPr>
              <a:t>The denser the medium, the faster sound will travel.</a:t>
            </a:r>
          </a:p>
          <a:p>
            <a:pPr>
              <a:spcBef>
                <a:spcPct val="50000"/>
              </a:spcBef>
            </a:pPr>
            <a:r>
              <a:rPr lang="en-US" sz="2800" i="1" dirty="0">
                <a:effectLst/>
              </a:rPr>
              <a:t>The higher the temperature, the faster the particles of the medium will move and the faster the particles will carry the sound</a:t>
            </a:r>
            <a:r>
              <a:rPr lang="en-US" sz="2800" dirty="0">
                <a:effectLst/>
              </a:rPr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81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81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81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81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81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81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8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8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81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81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81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81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133" grpId="0" build="p"/>
      <p:bldP spid="48135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4" name="Text Box 4"/>
          <p:cNvSpPr txBox="1">
            <a:spLocks noChangeArrowheads="1"/>
          </p:cNvSpPr>
          <p:nvPr/>
        </p:nvSpPr>
        <p:spPr bwMode="auto">
          <a:xfrm>
            <a:off x="1066800" y="0"/>
            <a:ext cx="8077200" cy="65187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lnSpc>
                <a:spcPct val="95000"/>
              </a:lnSpc>
              <a:spcBef>
                <a:spcPct val="50000"/>
              </a:spcBef>
            </a:pPr>
            <a:r>
              <a:rPr lang="en-US" sz="4000" b="1" i="1" dirty="0" smtClean="0"/>
              <a:t>Infrasonic and Ultrasonic </a:t>
            </a:r>
          </a:p>
          <a:p>
            <a:pPr algn="ctr">
              <a:lnSpc>
                <a:spcPct val="95000"/>
              </a:lnSpc>
              <a:spcBef>
                <a:spcPct val="50000"/>
              </a:spcBef>
            </a:pPr>
            <a:endParaRPr lang="en-US" sz="4000" b="1" i="1" dirty="0" smtClean="0"/>
          </a:p>
          <a:p>
            <a:pPr>
              <a:lnSpc>
                <a:spcPct val="95000"/>
              </a:lnSpc>
              <a:spcBef>
                <a:spcPct val="50000"/>
              </a:spcBef>
            </a:pPr>
            <a:r>
              <a:rPr lang="en-US" sz="3200" dirty="0" smtClean="0">
                <a:effectLst/>
              </a:rPr>
              <a:t>         A </a:t>
            </a:r>
            <a:r>
              <a:rPr lang="en-US" sz="3200" dirty="0">
                <a:effectLst/>
              </a:rPr>
              <a:t>healthy human ear can hear frequencies </a:t>
            </a:r>
            <a:r>
              <a:rPr lang="en-US" sz="3200" dirty="0" smtClean="0">
                <a:effectLst/>
              </a:rPr>
              <a:t>in the range </a:t>
            </a:r>
            <a:r>
              <a:rPr lang="en-US" sz="3200" dirty="0">
                <a:effectLst/>
              </a:rPr>
              <a:t>of </a:t>
            </a:r>
            <a:r>
              <a:rPr lang="en-US" sz="3200" b="1" u="sng" dirty="0">
                <a:effectLst/>
              </a:rPr>
              <a:t>20 Hz to 20,000 Hz</a:t>
            </a:r>
            <a:r>
              <a:rPr lang="en-US" sz="3200" dirty="0">
                <a:effectLst/>
              </a:rPr>
              <a:t>. Humans cannot hear below 20 Hz. Sounds below this frequency are termed </a:t>
            </a:r>
            <a:r>
              <a:rPr lang="en-US" sz="3200" b="1" i="1" dirty="0">
                <a:effectLst/>
              </a:rPr>
              <a:t>infrasonic</a:t>
            </a:r>
            <a:r>
              <a:rPr lang="en-US" sz="3200" dirty="0" smtClean="0">
                <a:effectLst/>
              </a:rPr>
              <a:t>.</a:t>
            </a:r>
          </a:p>
          <a:p>
            <a:pPr>
              <a:lnSpc>
                <a:spcPct val="95000"/>
              </a:lnSpc>
              <a:spcBef>
                <a:spcPct val="50000"/>
              </a:spcBef>
            </a:pPr>
            <a:endParaRPr lang="en-US" sz="3200" dirty="0" smtClean="0">
              <a:effectLst/>
            </a:endParaRPr>
          </a:p>
          <a:p>
            <a:pPr>
              <a:lnSpc>
                <a:spcPct val="95000"/>
              </a:lnSpc>
              <a:spcBef>
                <a:spcPct val="50000"/>
              </a:spcBef>
            </a:pPr>
            <a:r>
              <a:rPr lang="en-US" sz="3200" dirty="0" smtClean="0">
                <a:effectLst/>
              </a:rPr>
              <a:t>Sounds </a:t>
            </a:r>
            <a:r>
              <a:rPr lang="en-US" sz="3200" dirty="0">
                <a:effectLst/>
              </a:rPr>
              <a:t>above 20,000 Hz are termed </a:t>
            </a:r>
            <a:r>
              <a:rPr lang="en-US" sz="3200" b="1" i="1" dirty="0">
                <a:effectLst/>
              </a:rPr>
              <a:t>ultrasonic</a:t>
            </a:r>
            <a:r>
              <a:rPr lang="en-US" sz="3200" dirty="0">
                <a:effectLst/>
              </a:rPr>
              <a:t>. Some animals, such as dogs, can hear frequencies in this range in which humans cannot hear.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14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14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14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14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14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14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44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1944688" y="623888"/>
            <a:ext cx="6589712" cy="1281112"/>
          </a:xfrm>
        </p:spPr>
        <p:txBody>
          <a:bodyPr>
            <a:normAutofit fontScale="90000"/>
          </a:bodyPr>
          <a:lstStyle/>
          <a:p>
            <a:r>
              <a:rPr lang="en-US" altLang="en-US" sz="4000" b="1" smtClean="0"/>
              <a:t>Waves transfer energy without transferring matter.</a:t>
            </a:r>
          </a:p>
        </p:txBody>
      </p:sp>
      <p:pic>
        <p:nvPicPr>
          <p:cNvPr id="8195" name="Picture 4" descr="longipatm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371600"/>
            <a:ext cx="6477000" cy="4759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6" name="Rectangle 5"/>
          <p:cNvSpPr>
            <a:spLocks noChangeArrowheads="1"/>
          </p:cNvSpPr>
          <p:nvPr/>
        </p:nvSpPr>
        <p:spPr bwMode="auto">
          <a:xfrm>
            <a:off x="1981200" y="5943600"/>
            <a:ext cx="57912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3200">
                <a:latin typeface="AdLib BT"/>
              </a:rPr>
              <a:t>Frequency= </a:t>
            </a:r>
            <a:r>
              <a:rPr lang="en-US" altLang="en-US" sz="3200" u="sng">
                <a:latin typeface="AdLib BT"/>
              </a:rPr>
              <a:t>waves/time</a:t>
            </a:r>
          </a:p>
        </p:txBody>
      </p:sp>
    </p:spTree>
    <p:extLst>
      <p:ext uri="{BB962C8B-B14F-4D97-AF65-F5344CB8AC3E}">
        <p14:creationId xmlns:p14="http://schemas.microsoft.com/office/powerpoint/2010/main" val="1676225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>
          <a:xfrm>
            <a:off x="1944688" y="623888"/>
            <a:ext cx="6589712" cy="1281112"/>
          </a:xfrm>
        </p:spPr>
        <p:txBody>
          <a:bodyPr/>
          <a:lstStyle/>
          <a:p>
            <a:r>
              <a:rPr lang="en-US" altLang="en-US" smtClean="0"/>
              <a:t>Speed of Sound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371600"/>
            <a:ext cx="8229600" cy="5257800"/>
          </a:xfrm>
        </p:spPr>
        <p:txBody>
          <a:bodyPr/>
          <a:lstStyle/>
          <a:p>
            <a:r>
              <a:rPr lang="en-US" altLang="en-US" smtClean="0"/>
              <a:t>Medium			        velocity m/sec</a:t>
            </a:r>
          </a:p>
          <a:p>
            <a:pPr>
              <a:buFontTx/>
              <a:buNone/>
            </a:pPr>
            <a:r>
              <a:rPr lang="en-US" altLang="en-US" smtClean="0"/>
              <a:t>	</a:t>
            </a:r>
            <a:r>
              <a:rPr lang="en-US" altLang="en-US" sz="2800" smtClean="0"/>
              <a:t>air (20 C)				   343</a:t>
            </a:r>
          </a:p>
          <a:p>
            <a:pPr>
              <a:buFontTx/>
              <a:buNone/>
            </a:pPr>
            <a:r>
              <a:rPr lang="en-US" altLang="en-US" sz="2800" smtClean="0"/>
              <a:t>	air (0 C)					   331</a:t>
            </a:r>
          </a:p>
          <a:p>
            <a:pPr>
              <a:buFontTx/>
              <a:buNone/>
            </a:pPr>
            <a:r>
              <a:rPr lang="en-US" altLang="en-US" sz="2800" smtClean="0"/>
              <a:t>	water (25 C)				 1493</a:t>
            </a:r>
          </a:p>
          <a:p>
            <a:pPr>
              <a:buFontTx/>
              <a:buNone/>
            </a:pPr>
            <a:r>
              <a:rPr lang="en-US" altLang="en-US" sz="2800" smtClean="0"/>
              <a:t>	sea water				 1533</a:t>
            </a:r>
          </a:p>
          <a:p>
            <a:pPr>
              <a:buFontTx/>
              <a:buNone/>
            </a:pPr>
            <a:r>
              <a:rPr lang="en-US" altLang="en-US" sz="2800" smtClean="0"/>
              <a:t>	diamond					12000</a:t>
            </a:r>
          </a:p>
          <a:p>
            <a:pPr>
              <a:buFontTx/>
              <a:buNone/>
            </a:pPr>
            <a:r>
              <a:rPr lang="en-US" altLang="en-US" sz="2800" smtClean="0"/>
              <a:t>	iron					  5130</a:t>
            </a:r>
          </a:p>
          <a:p>
            <a:pPr>
              <a:buFontTx/>
              <a:buNone/>
            </a:pPr>
            <a:r>
              <a:rPr lang="en-US" altLang="en-US" sz="2800" smtClean="0"/>
              <a:t>	copper					  3560</a:t>
            </a:r>
          </a:p>
          <a:p>
            <a:pPr>
              <a:buFontTx/>
              <a:buNone/>
            </a:pPr>
            <a:r>
              <a:rPr lang="en-US" altLang="en-US" sz="2800" smtClean="0"/>
              <a:t>   glass					  5640</a:t>
            </a:r>
          </a:p>
        </p:txBody>
      </p:sp>
    </p:spTree>
    <p:extLst>
      <p:ext uri="{BB962C8B-B14F-4D97-AF65-F5344CB8AC3E}">
        <p14:creationId xmlns:p14="http://schemas.microsoft.com/office/powerpoint/2010/main" val="601085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extBox 1"/>
          <p:cNvSpPr txBox="1">
            <a:spLocks noChangeArrowheads="1"/>
          </p:cNvSpPr>
          <p:nvPr/>
        </p:nvSpPr>
        <p:spPr bwMode="auto">
          <a:xfrm>
            <a:off x="2971800" y="228600"/>
            <a:ext cx="35687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TW" sz="3200" b="1" i="1">
                <a:solidFill>
                  <a:srgbClr val="0070C0"/>
                </a:solidFill>
                <a:ea typeface="PMingLiU" pitchFamily="18" charset="-120"/>
              </a:rPr>
              <a:t>Wave on a string </a:t>
            </a:r>
          </a:p>
        </p:txBody>
      </p:sp>
      <p:sp>
        <p:nvSpPr>
          <p:cNvPr id="10243" name="TextBox 1"/>
          <p:cNvSpPr txBox="1">
            <a:spLocks noChangeArrowheads="1"/>
          </p:cNvSpPr>
          <p:nvPr/>
        </p:nvSpPr>
        <p:spPr bwMode="auto">
          <a:xfrm>
            <a:off x="381000" y="1600200"/>
            <a:ext cx="8742363" cy="7110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2400"/>
              <a:t>To completely describe a wave on a string, we need a function </a:t>
            </a:r>
          </a:p>
          <a:p>
            <a:r>
              <a:rPr lang="en-US" altLang="en-US" sz="2400"/>
              <a:t>that gives the shape of the wave.  </a:t>
            </a:r>
          </a:p>
          <a:p>
            <a:endParaRPr lang="en-US" altLang="en-US" sz="2400"/>
          </a:p>
          <a:p>
            <a:endParaRPr lang="en-US" altLang="en-US" sz="2400"/>
          </a:p>
          <a:p>
            <a:endParaRPr lang="en-US" altLang="en-US" sz="2400"/>
          </a:p>
          <a:p>
            <a:endParaRPr lang="en-US" altLang="en-US" sz="2400"/>
          </a:p>
          <a:p>
            <a:endParaRPr lang="en-US" altLang="en-US" sz="2400"/>
          </a:p>
          <a:p>
            <a:endParaRPr lang="en-US" altLang="en-US" sz="2400"/>
          </a:p>
          <a:p>
            <a:endParaRPr lang="en-US" altLang="en-US" sz="2400"/>
          </a:p>
          <a:p>
            <a:r>
              <a:rPr lang="en-US" altLang="en-US" sz="2400"/>
              <a:t>Where y is the transverse displacement of any string element </a:t>
            </a:r>
          </a:p>
          <a:p>
            <a:r>
              <a:rPr lang="en-US" altLang="en-US" sz="2400"/>
              <a:t>as a function h of the time t and the position x of the element </a:t>
            </a:r>
          </a:p>
          <a:p>
            <a:r>
              <a:rPr lang="en-US" altLang="en-US" sz="2400"/>
              <a:t>along the string.  </a:t>
            </a:r>
          </a:p>
          <a:p>
            <a:r>
              <a:rPr lang="en-US" altLang="en-US" sz="2400"/>
              <a:t>h can be a sine or cosine function </a:t>
            </a:r>
          </a:p>
          <a:p>
            <a:endParaRPr lang="en-US" altLang="en-US" sz="2400"/>
          </a:p>
          <a:p>
            <a:endParaRPr lang="en-US" altLang="en-US" sz="2400"/>
          </a:p>
          <a:p>
            <a:endParaRPr lang="en-US" altLang="en-US" sz="2400"/>
          </a:p>
          <a:p>
            <a:endParaRPr lang="en-US" altLang="en-US" sz="2400"/>
          </a:p>
          <a:p>
            <a:endParaRPr lang="en-US" altLang="en-US" sz="2400"/>
          </a:p>
          <a:p>
            <a:endParaRPr lang="en-US" altLang="en-US" sz="2400"/>
          </a:p>
        </p:txBody>
      </p:sp>
      <p:sp>
        <p:nvSpPr>
          <p:cNvPr id="3" name="TextBox 2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3200400" y="3033356"/>
            <a:ext cx="2072940" cy="492443"/>
          </a:xfrm>
          <a:prstGeom prst="rect">
            <a:avLst/>
          </a:prstGeom>
          <a:blipFill>
            <a:blip r:embed="rId2"/>
            <a:stretch>
              <a:fillRect l="-6471" t="-26250" b="-50000"/>
            </a:stretch>
          </a:blipFill>
        </p:spPr>
        <p:txBody>
          <a:bodyPr/>
          <a:lstStyle/>
          <a:p>
            <a:pPr>
              <a:defRPr/>
            </a:pPr>
            <a:r>
              <a:rPr lang="en-US">
                <a:noFill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1078504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extBox 1"/>
          <p:cNvSpPr txBox="1">
            <a:spLocks noChangeArrowheads="1"/>
          </p:cNvSpPr>
          <p:nvPr/>
        </p:nvSpPr>
        <p:spPr bwMode="auto">
          <a:xfrm>
            <a:off x="2971800" y="228600"/>
            <a:ext cx="316865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TW" sz="3200" b="1" i="1">
                <a:solidFill>
                  <a:srgbClr val="0070C0"/>
                </a:solidFill>
                <a:ea typeface="PMingLiU" pitchFamily="18" charset="-120"/>
              </a:rPr>
              <a:t>Wave Variables</a:t>
            </a:r>
          </a:p>
        </p:txBody>
      </p:sp>
      <p:pic>
        <p:nvPicPr>
          <p:cNvPr id="1126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888" y="1066800"/>
            <a:ext cx="7377112" cy="5383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8931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extBox 1"/>
          <p:cNvSpPr txBox="1">
            <a:spLocks noChangeArrowheads="1"/>
          </p:cNvSpPr>
          <p:nvPr/>
        </p:nvSpPr>
        <p:spPr bwMode="auto">
          <a:xfrm>
            <a:off x="3276600" y="0"/>
            <a:ext cx="20510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TW" sz="2000" b="1" i="1">
                <a:solidFill>
                  <a:srgbClr val="0070C0"/>
                </a:solidFill>
                <a:ea typeface="PMingLiU" pitchFamily="18" charset="-120"/>
              </a:rPr>
              <a:t>Wave Variables</a:t>
            </a:r>
          </a:p>
        </p:txBody>
      </p:sp>
      <p:sp>
        <p:nvSpPr>
          <p:cNvPr id="12291" name="Rectangle 2"/>
          <p:cNvSpPr>
            <a:spLocks noChangeArrowheads="1"/>
          </p:cNvSpPr>
          <p:nvPr/>
        </p:nvSpPr>
        <p:spPr bwMode="auto">
          <a:xfrm>
            <a:off x="0" y="1295400"/>
            <a:ext cx="4495800" cy="535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TW">
                <a:latin typeface="Times New Roman" panose="02020603050405020304" pitchFamily="18" charset="0"/>
                <a:ea typeface="PMingLiU" pitchFamily="18" charset="-120"/>
              </a:rPr>
              <a:t>The </a:t>
            </a:r>
            <a:r>
              <a:rPr lang="en-US" altLang="zh-TW" b="1">
                <a:latin typeface="Times New Roman" panose="02020603050405020304" pitchFamily="18" charset="0"/>
                <a:ea typeface="PMingLiU" pitchFamily="18" charset="-120"/>
              </a:rPr>
              <a:t>amplitude</a:t>
            </a:r>
            <a:r>
              <a:rPr lang="en-US" altLang="zh-TW">
                <a:latin typeface="Times New Roman" panose="02020603050405020304" pitchFamily="18" charset="0"/>
                <a:ea typeface="PMingLiU" pitchFamily="18" charset="-120"/>
              </a:rPr>
              <a:t> </a:t>
            </a:r>
            <a:r>
              <a:rPr lang="en-US" altLang="zh-TW" i="1">
                <a:latin typeface="Times New Roman" panose="02020603050405020304" pitchFamily="18" charset="0"/>
                <a:ea typeface="PMingLiU" pitchFamily="18" charset="-120"/>
              </a:rPr>
              <a:t>y</a:t>
            </a:r>
            <a:r>
              <a:rPr lang="en-US" altLang="zh-TW" i="1" baseline="-25000">
                <a:latin typeface="Times New Roman" panose="02020603050405020304" pitchFamily="18" charset="0"/>
                <a:ea typeface="PMingLiU" pitchFamily="18" charset="-120"/>
              </a:rPr>
              <a:t>m</a:t>
            </a:r>
            <a:r>
              <a:rPr lang="en-US" altLang="zh-TW">
                <a:latin typeface="Times New Roman" panose="02020603050405020304" pitchFamily="18" charset="0"/>
                <a:ea typeface="PMingLiU" pitchFamily="18" charset="-120"/>
              </a:rPr>
              <a:t> of a wave is the magnitude of the maximum displacement of the elements from their equilibrium positions as the</a:t>
            </a:r>
          </a:p>
          <a:p>
            <a:pPr eaLnBrk="1" hangingPunct="1"/>
            <a:r>
              <a:rPr lang="en-US" altLang="zh-TW">
                <a:latin typeface="Times New Roman" panose="02020603050405020304" pitchFamily="18" charset="0"/>
                <a:ea typeface="PMingLiU" pitchFamily="18" charset="-120"/>
              </a:rPr>
              <a:t>wave passes through them. </a:t>
            </a:r>
          </a:p>
          <a:p>
            <a:pPr eaLnBrk="1" hangingPunct="1"/>
            <a:endParaRPr lang="en-US" altLang="zh-TW">
              <a:latin typeface="Times New Roman" panose="02020603050405020304" pitchFamily="18" charset="0"/>
              <a:ea typeface="PMingLiU" pitchFamily="18" charset="-120"/>
            </a:endParaRPr>
          </a:p>
          <a:p>
            <a:pPr eaLnBrk="1" hangingPunct="1"/>
            <a:r>
              <a:rPr lang="en-US" altLang="zh-TW">
                <a:latin typeface="Times New Roman" panose="02020603050405020304" pitchFamily="18" charset="0"/>
                <a:ea typeface="PMingLiU" pitchFamily="18" charset="-120"/>
              </a:rPr>
              <a:t>The </a:t>
            </a:r>
            <a:r>
              <a:rPr lang="en-US" altLang="zh-TW" b="1">
                <a:latin typeface="Times New Roman" panose="02020603050405020304" pitchFamily="18" charset="0"/>
                <a:ea typeface="PMingLiU" pitchFamily="18" charset="-120"/>
              </a:rPr>
              <a:t>phase of the wave </a:t>
            </a:r>
            <a:r>
              <a:rPr lang="en-US" altLang="zh-TW">
                <a:latin typeface="Times New Roman" panose="02020603050405020304" pitchFamily="18" charset="0"/>
                <a:ea typeface="PMingLiU" pitchFamily="18" charset="-120"/>
              </a:rPr>
              <a:t>is the argument        </a:t>
            </a:r>
            <a:r>
              <a:rPr lang="en-US" altLang="zh-TW" i="1">
                <a:latin typeface="Times New Roman" panose="02020603050405020304" pitchFamily="18" charset="0"/>
                <a:ea typeface="PMingLiU" pitchFamily="18" charset="-120"/>
              </a:rPr>
              <a:t>(kx –</a:t>
            </a:r>
            <a:r>
              <a:rPr lang="en-US" altLang="zh-TW" i="1">
                <a:latin typeface="Symbol" panose="05050102010706020507" pitchFamily="18" charset="2"/>
                <a:ea typeface="PMingLiU" pitchFamily="18" charset="-120"/>
              </a:rPr>
              <a:t>w</a:t>
            </a:r>
            <a:r>
              <a:rPr lang="en-US" altLang="zh-TW" i="1">
                <a:latin typeface="Times New Roman" panose="02020603050405020304" pitchFamily="18" charset="0"/>
                <a:ea typeface="PMingLiU" pitchFamily="18" charset="-120"/>
              </a:rPr>
              <a:t>t) </a:t>
            </a:r>
            <a:r>
              <a:rPr lang="en-US" altLang="zh-TW">
                <a:latin typeface="Times New Roman" panose="02020603050405020304" pitchFamily="18" charset="0"/>
                <a:ea typeface="PMingLiU" pitchFamily="18" charset="-120"/>
              </a:rPr>
              <a:t>of the sine function. As the wave sweeps through a string element at a particular position x, the phase changes linearly with time t.</a:t>
            </a:r>
          </a:p>
          <a:p>
            <a:pPr eaLnBrk="1" hangingPunct="1"/>
            <a:endParaRPr lang="en-US" altLang="zh-TW">
              <a:latin typeface="Times New Roman" panose="02020603050405020304" pitchFamily="18" charset="0"/>
              <a:ea typeface="PMingLiU" pitchFamily="18" charset="-120"/>
            </a:endParaRPr>
          </a:p>
          <a:p>
            <a:pPr eaLnBrk="1" hangingPunct="1"/>
            <a:r>
              <a:rPr lang="en-US" altLang="zh-TW">
                <a:latin typeface="Times New Roman" panose="02020603050405020304" pitchFamily="18" charset="0"/>
                <a:ea typeface="PMingLiU" pitchFamily="18" charset="-120"/>
              </a:rPr>
              <a:t>The </a:t>
            </a:r>
            <a:r>
              <a:rPr lang="en-US" altLang="zh-TW" b="1">
                <a:latin typeface="Times New Roman" panose="02020603050405020304" pitchFamily="18" charset="0"/>
                <a:ea typeface="PMingLiU" pitchFamily="18" charset="-120"/>
              </a:rPr>
              <a:t>wavelength </a:t>
            </a:r>
            <a:r>
              <a:rPr lang="en-US" altLang="zh-TW" i="1">
                <a:latin typeface="Symbol" panose="05050102010706020507" pitchFamily="18" charset="2"/>
                <a:ea typeface="PMingLiU" pitchFamily="18" charset="-120"/>
              </a:rPr>
              <a:t>l</a:t>
            </a:r>
            <a:r>
              <a:rPr lang="en-US" altLang="zh-TW">
                <a:latin typeface="Times New Roman" panose="02020603050405020304" pitchFamily="18" charset="0"/>
                <a:ea typeface="PMingLiU" pitchFamily="18" charset="-120"/>
              </a:rPr>
              <a:t> of a wave is the distance  parallel to the direction of the wave’s</a:t>
            </a:r>
          </a:p>
          <a:p>
            <a:pPr eaLnBrk="1" hangingPunct="1"/>
            <a:r>
              <a:rPr lang="en-US" altLang="zh-TW">
                <a:latin typeface="Times New Roman" panose="02020603050405020304" pitchFamily="18" charset="0"/>
                <a:ea typeface="PMingLiU" pitchFamily="18" charset="-120"/>
              </a:rPr>
              <a:t>travel between repetitions of the shape of the  wave (or wave shape). It is related to the angular wave number, </a:t>
            </a:r>
            <a:r>
              <a:rPr lang="en-US" altLang="zh-TW" i="1">
                <a:latin typeface="Times New Roman" panose="02020603050405020304" pitchFamily="18" charset="0"/>
                <a:ea typeface="PMingLiU" pitchFamily="18" charset="-120"/>
              </a:rPr>
              <a:t>k</a:t>
            </a:r>
            <a:r>
              <a:rPr lang="en-US" altLang="zh-TW">
                <a:latin typeface="Times New Roman" panose="02020603050405020304" pitchFamily="18" charset="0"/>
                <a:ea typeface="PMingLiU" pitchFamily="18" charset="-120"/>
              </a:rPr>
              <a:t>, by</a:t>
            </a:r>
          </a:p>
          <a:p>
            <a:pPr eaLnBrk="1" hangingPunct="1"/>
            <a:endParaRPr lang="en-US" altLang="zh-TW">
              <a:latin typeface="Times New Roman" panose="02020603050405020304" pitchFamily="18" charset="0"/>
              <a:ea typeface="PMingLiU" pitchFamily="18" charset="-120"/>
            </a:endParaRPr>
          </a:p>
          <a:p>
            <a:pPr eaLnBrk="1" hangingPunct="1"/>
            <a:endParaRPr lang="en-US" altLang="zh-TW">
              <a:latin typeface="Times New Roman" panose="02020603050405020304" pitchFamily="18" charset="0"/>
              <a:ea typeface="PMingLiU" pitchFamily="18" charset="-120"/>
            </a:endParaRPr>
          </a:p>
          <a:p>
            <a:pPr eaLnBrk="1" hangingPunct="1"/>
            <a:r>
              <a:rPr lang="en-US" altLang="zh-TW">
                <a:latin typeface="Times New Roman" panose="02020603050405020304" pitchFamily="18" charset="0"/>
                <a:ea typeface="PMingLiU" pitchFamily="18" charset="-120"/>
              </a:rPr>
              <a:t>: </a:t>
            </a:r>
          </a:p>
        </p:txBody>
      </p:sp>
      <p:pic>
        <p:nvPicPr>
          <p:cNvPr id="1229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5791200"/>
            <a:ext cx="23050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93" name="Rectangle 5"/>
          <p:cNvSpPr>
            <a:spLocks noChangeArrowheads="1"/>
          </p:cNvSpPr>
          <p:nvPr/>
        </p:nvSpPr>
        <p:spPr bwMode="auto">
          <a:xfrm>
            <a:off x="4572000" y="1295400"/>
            <a:ext cx="4572000" cy="4246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TW">
                <a:latin typeface="Times New Roman" panose="02020603050405020304" pitchFamily="18" charset="0"/>
                <a:ea typeface="PMingLiU" pitchFamily="18" charset="-120"/>
              </a:rPr>
              <a:t>The </a:t>
            </a:r>
            <a:r>
              <a:rPr lang="en-US" altLang="zh-TW" b="1">
                <a:latin typeface="Times New Roman" panose="02020603050405020304" pitchFamily="18" charset="0"/>
                <a:ea typeface="PMingLiU" pitchFamily="18" charset="-120"/>
              </a:rPr>
              <a:t>period of oscillation </a:t>
            </a:r>
            <a:r>
              <a:rPr lang="en-US" altLang="zh-TW" i="1">
                <a:latin typeface="Times New Roman" panose="02020603050405020304" pitchFamily="18" charset="0"/>
                <a:ea typeface="PMingLiU" pitchFamily="18" charset="-120"/>
              </a:rPr>
              <a:t>T </a:t>
            </a:r>
            <a:r>
              <a:rPr lang="en-US" altLang="zh-TW">
                <a:latin typeface="Times New Roman" panose="02020603050405020304" pitchFamily="18" charset="0"/>
                <a:ea typeface="PMingLiU" pitchFamily="18" charset="-120"/>
              </a:rPr>
              <a:t>of a wave is the time for an element to move through one full oscillation. It is related to the angular frequency, </a:t>
            </a:r>
            <a:r>
              <a:rPr lang="en-US" altLang="zh-TW" i="1">
                <a:latin typeface="Symbol" panose="05050102010706020507" pitchFamily="18" charset="2"/>
                <a:ea typeface="PMingLiU" pitchFamily="18" charset="-120"/>
              </a:rPr>
              <a:t>w</a:t>
            </a:r>
            <a:r>
              <a:rPr lang="en-US" altLang="zh-TW">
                <a:latin typeface="Times New Roman" panose="02020603050405020304" pitchFamily="18" charset="0"/>
                <a:ea typeface="PMingLiU" pitchFamily="18" charset="-120"/>
              </a:rPr>
              <a:t>, by </a:t>
            </a:r>
          </a:p>
          <a:p>
            <a:pPr eaLnBrk="1" hangingPunct="1"/>
            <a:endParaRPr lang="en-US" altLang="zh-TW">
              <a:latin typeface="Times New Roman" panose="02020603050405020304" pitchFamily="18" charset="0"/>
              <a:ea typeface="PMingLiU" pitchFamily="18" charset="-120"/>
            </a:endParaRPr>
          </a:p>
          <a:p>
            <a:pPr eaLnBrk="1" hangingPunct="1"/>
            <a:endParaRPr lang="en-US" altLang="zh-TW">
              <a:latin typeface="Times New Roman" panose="02020603050405020304" pitchFamily="18" charset="0"/>
              <a:ea typeface="PMingLiU" pitchFamily="18" charset="-120"/>
            </a:endParaRPr>
          </a:p>
          <a:p>
            <a:pPr eaLnBrk="1" hangingPunct="1"/>
            <a:r>
              <a:rPr lang="en-US" altLang="zh-TW">
                <a:latin typeface="Times New Roman" panose="02020603050405020304" pitchFamily="18" charset="0"/>
                <a:ea typeface="PMingLiU" pitchFamily="18" charset="-120"/>
              </a:rPr>
              <a:t>The </a:t>
            </a:r>
            <a:r>
              <a:rPr lang="en-US" altLang="zh-TW" b="1">
                <a:latin typeface="Times New Roman" panose="02020603050405020304" pitchFamily="18" charset="0"/>
                <a:ea typeface="PMingLiU" pitchFamily="18" charset="-120"/>
              </a:rPr>
              <a:t>frequency </a:t>
            </a:r>
            <a:r>
              <a:rPr lang="en-US" altLang="zh-TW" i="1">
                <a:latin typeface="Times New Roman" panose="02020603050405020304" pitchFamily="18" charset="0"/>
                <a:ea typeface="PMingLiU" pitchFamily="18" charset="-120"/>
              </a:rPr>
              <a:t>f </a:t>
            </a:r>
            <a:r>
              <a:rPr lang="en-US" altLang="zh-TW">
                <a:latin typeface="Times New Roman" panose="02020603050405020304" pitchFamily="18" charset="0"/>
                <a:ea typeface="PMingLiU" pitchFamily="18" charset="-120"/>
              </a:rPr>
              <a:t>of a wave is defined as 1/T and is related to the angular frequency </a:t>
            </a:r>
            <a:r>
              <a:rPr lang="en-US" altLang="zh-TW" i="1">
                <a:latin typeface="Symbol" panose="05050102010706020507" pitchFamily="18" charset="2"/>
                <a:ea typeface="PMingLiU" pitchFamily="18" charset="-120"/>
              </a:rPr>
              <a:t>w</a:t>
            </a:r>
            <a:r>
              <a:rPr lang="en-US" altLang="zh-TW">
                <a:latin typeface="Times New Roman" panose="02020603050405020304" pitchFamily="18" charset="0"/>
                <a:ea typeface="PMingLiU" pitchFamily="18" charset="-120"/>
              </a:rPr>
              <a:t> by</a:t>
            </a:r>
          </a:p>
          <a:p>
            <a:pPr eaLnBrk="1" hangingPunct="1"/>
            <a:endParaRPr lang="en-US" altLang="zh-TW">
              <a:latin typeface="Times New Roman" panose="02020603050405020304" pitchFamily="18" charset="0"/>
              <a:ea typeface="PMingLiU" pitchFamily="18" charset="-120"/>
            </a:endParaRPr>
          </a:p>
          <a:p>
            <a:pPr eaLnBrk="1" hangingPunct="1"/>
            <a:endParaRPr lang="en-US" altLang="zh-TW">
              <a:latin typeface="Times New Roman" panose="02020603050405020304" pitchFamily="18" charset="0"/>
              <a:ea typeface="PMingLiU" pitchFamily="18" charset="-120"/>
            </a:endParaRPr>
          </a:p>
          <a:p>
            <a:pPr eaLnBrk="1" hangingPunct="1"/>
            <a:endParaRPr lang="en-US" altLang="zh-TW">
              <a:latin typeface="Times New Roman" panose="02020603050405020304" pitchFamily="18" charset="0"/>
              <a:ea typeface="PMingLiU" pitchFamily="18" charset="-120"/>
            </a:endParaRPr>
          </a:p>
          <a:p>
            <a:pPr eaLnBrk="1" hangingPunct="1"/>
            <a:r>
              <a:rPr lang="en-US" altLang="zh-TW">
                <a:latin typeface="Times New Roman" panose="02020603050405020304" pitchFamily="18" charset="0"/>
                <a:ea typeface="PMingLiU" pitchFamily="18" charset="-120"/>
              </a:rPr>
              <a:t>A </a:t>
            </a:r>
            <a:r>
              <a:rPr lang="en-US" altLang="zh-TW" b="1">
                <a:latin typeface="Times New Roman" panose="02020603050405020304" pitchFamily="18" charset="0"/>
                <a:ea typeface="PMingLiU" pitchFamily="18" charset="-120"/>
              </a:rPr>
              <a:t>phase constant </a:t>
            </a:r>
            <a:r>
              <a:rPr lang="en-US" altLang="zh-TW" b="1">
                <a:latin typeface="Symbol" panose="05050102010706020507" pitchFamily="18" charset="2"/>
                <a:ea typeface="PMingLiU" pitchFamily="18" charset="-120"/>
              </a:rPr>
              <a:t>f</a:t>
            </a:r>
            <a:r>
              <a:rPr lang="en-US" altLang="zh-TW" b="1">
                <a:latin typeface="Times New Roman" panose="02020603050405020304" pitchFamily="18" charset="0"/>
                <a:ea typeface="PMingLiU" pitchFamily="18" charset="-120"/>
              </a:rPr>
              <a:t> in the wave function:</a:t>
            </a:r>
          </a:p>
          <a:p>
            <a:pPr eaLnBrk="1" hangingPunct="1"/>
            <a:r>
              <a:rPr lang="es-ES" altLang="zh-TW" i="1">
                <a:latin typeface="Times New Roman" panose="02020603050405020304" pitchFamily="18" charset="0"/>
                <a:ea typeface="PMingLiU" pitchFamily="18" charset="-120"/>
              </a:rPr>
              <a:t>y =y</a:t>
            </a:r>
            <a:r>
              <a:rPr lang="es-ES" altLang="zh-TW" i="1" baseline="-25000">
                <a:latin typeface="Times New Roman" panose="02020603050405020304" pitchFamily="18" charset="0"/>
                <a:ea typeface="PMingLiU" pitchFamily="18" charset="-120"/>
              </a:rPr>
              <a:t>m</a:t>
            </a:r>
            <a:r>
              <a:rPr lang="es-ES" altLang="zh-TW" i="1">
                <a:latin typeface="Times New Roman" panose="02020603050405020304" pitchFamily="18" charset="0"/>
                <a:ea typeface="PMingLiU" pitchFamily="18" charset="-120"/>
              </a:rPr>
              <a:t> sin(kx –</a:t>
            </a:r>
            <a:r>
              <a:rPr lang="es-ES" altLang="zh-TW" i="1">
                <a:latin typeface="Symbol" panose="05050102010706020507" pitchFamily="18" charset="2"/>
                <a:ea typeface="PMingLiU" pitchFamily="18" charset="-120"/>
              </a:rPr>
              <a:t>w</a:t>
            </a:r>
            <a:r>
              <a:rPr lang="es-ES" altLang="zh-TW" i="1">
                <a:latin typeface="Times New Roman" panose="02020603050405020304" pitchFamily="18" charset="0"/>
                <a:ea typeface="PMingLiU" pitchFamily="18" charset="-120"/>
              </a:rPr>
              <a:t>t+ </a:t>
            </a:r>
            <a:r>
              <a:rPr lang="es-ES" altLang="zh-TW" i="1">
                <a:latin typeface="Symbol" panose="05050102010706020507" pitchFamily="18" charset="2"/>
                <a:ea typeface="PMingLiU" pitchFamily="18" charset="-120"/>
              </a:rPr>
              <a:t>f</a:t>
            </a:r>
            <a:r>
              <a:rPr lang="es-ES" altLang="zh-TW" i="1">
                <a:latin typeface="Times New Roman" panose="02020603050405020304" pitchFamily="18" charset="0"/>
                <a:ea typeface="PMingLiU" pitchFamily="18" charset="-120"/>
              </a:rPr>
              <a:t>). </a:t>
            </a:r>
            <a:r>
              <a:rPr lang="en-US" altLang="zh-TW">
                <a:latin typeface="Times New Roman" panose="02020603050405020304" pitchFamily="18" charset="0"/>
                <a:ea typeface="PMingLiU" pitchFamily="18" charset="-120"/>
              </a:rPr>
              <a:t>The value of </a:t>
            </a:r>
            <a:r>
              <a:rPr lang="en-US" altLang="zh-TW" i="1">
                <a:latin typeface="Symbol" panose="05050102010706020507" pitchFamily="18" charset="2"/>
                <a:ea typeface="PMingLiU" pitchFamily="18" charset="-120"/>
              </a:rPr>
              <a:t>f</a:t>
            </a:r>
            <a:r>
              <a:rPr lang="en-US" altLang="zh-TW">
                <a:latin typeface="Times New Roman" panose="02020603050405020304" pitchFamily="18" charset="0"/>
                <a:ea typeface="PMingLiU" pitchFamily="18" charset="-120"/>
              </a:rPr>
              <a:t> can be chosen so that the function gives some other displacement and slope at </a:t>
            </a:r>
            <a:r>
              <a:rPr lang="en-US" altLang="zh-TW" i="1">
                <a:latin typeface="Times New Roman" panose="02020603050405020304" pitchFamily="18" charset="0"/>
                <a:ea typeface="PMingLiU" pitchFamily="18" charset="-120"/>
              </a:rPr>
              <a:t>x = 0 </a:t>
            </a:r>
            <a:r>
              <a:rPr lang="en-US" altLang="zh-TW">
                <a:latin typeface="Times New Roman" panose="02020603050405020304" pitchFamily="18" charset="0"/>
                <a:ea typeface="PMingLiU" pitchFamily="18" charset="-120"/>
              </a:rPr>
              <a:t>when</a:t>
            </a:r>
            <a:r>
              <a:rPr lang="en-US" altLang="zh-TW" i="1">
                <a:latin typeface="Times New Roman" panose="02020603050405020304" pitchFamily="18" charset="0"/>
                <a:ea typeface="PMingLiU" pitchFamily="18" charset="-120"/>
              </a:rPr>
              <a:t> t = 0.</a:t>
            </a:r>
            <a:endParaRPr lang="en-US" altLang="zh-TW">
              <a:latin typeface="Times New Roman" panose="02020603050405020304" pitchFamily="18" charset="0"/>
              <a:ea typeface="PMingLiU" pitchFamily="18" charset="-120"/>
            </a:endParaRPr>
          </a:p>
        </p:txBody>
      </p:sp>
      <p:pic>
        <p:nvPicPr>
          <p:cNvPr id="1229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3886200"/>
            <a:ext cx="12096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438400"/>
            <a:ext cx="838200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6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533400"/>
            <a:ext cx="2809875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33898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extBox 1"/>
          <p:cNvSpPr txBox="1">
            <a:spLocks noChangeArrowheads="1"/>
          </p:cNvSpPr>
          <p:nvPr/>
        </p:nvSpPr>
        <p:spPr bwMode="auto">
          <a:xfrm>
            <a:off x="0" y="0"/>
            <a:ext cx="395128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TW" sz="2000" b="1" i="1">
                <a:solidFill>
                  <a:srgbClr val="0070C0"/>
                </a:solidFill>
                <a:ea typeface="PMingLiU" pitchFamily="18" charset="-120"/>
              </a:rPr>
              <a:t>The Speed of a Traveling Wave</a:t>
            </a:r>
          </a:p>
        </p:txBody>
      </p:sp>
      <p:pic>
        <p:nvPicPr>
          <p:cNvPr id="1433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457200"/>
            <a:ext cx="3810000" cy="3438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4340" name="Group 9"/>
          <p:cNvGrpSpPr>
            <a:grpSpLocks/>
          </p:cNvGrpSpPr>
          <p:nvPr/>
        </p:nvGrpSpPr>
        <p:grpSpPr bwMode="auto">
          <a:xfrm>
            <a:off x="914400" y="4191000"/>
            <a:ext cx="7077075" cy="1981200"/>
            <a:chOff x="2438400" y="5105400"/>
            <a:chExt cx="6086475" cy="1447800"/>
          </a:xfrm>
        </p:grpSpPr>
        <p:pic>
          <p:nvPicPr>
            <p:cNvPr id="51203" name="Picture 3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prstClr val="black"/>
                <a:srgbClr val="92D050">
                  <a:tint val="45000"/>
                  <a:satMod val="400000"/>
                </a:srgbClr>
              </a:duotone>
            </a:blip>
            <a:srcRect/>
            <a:stretch>
              <a:fillRect/>
            </a:stretch>
          </p:blipFill>
          <p:spPr bwMode="auto">
            <a:xfrm>
              <a:off x="2667000" y="5105400"/>
              <a:ext cx="1914525" cy="2476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1204" name="Picture 4"/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prstClr val="black"/>
                <a:srgbClr val="92D050">
                  <a:tint val="45000"/>
                  <a:satMod val="400000"/>
                </a:srgbClr>
              </a:duotone>
            </a:blip>
            <a:srcRect/>
            <a:stretch>
              <a:fillRect/>
            </a:stretch>
          </p:blipFill>
          <p:spPr bwMode="auto">
            <a:xfrm>
              <a:off x="2819400" y="5448300"/>
              <a:ext cx="1447800" cy="11049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1205" name="Picture 5"/>
            <p:cNvPicPr>
              <a:picLocks noChangeAspect="1" noChangeArrowheads="1"/>
            </p:cNvPicPr>
            <p:nvPr/>
          </p:nvPicPr>
          <p:blipFill>
            <a:blip r:embed="rId5" cstate="print">
              <a:duotone>
                <a:prstClr val="black"/>
                <a:srgbClr val="92D050">
                  <a:tint val="45000"/>
                  <a:satMod val="400000"/>
                </a:srgbClr>
              </a:duotone>
            </a:blip>
            <a:srcRect/>
            <a:stretch>
              <a:fillRect/>
            </a:stretch>
          </p:blipFill>
          <p:spPr bwMode="auto">
            <a:xfrm>
              <a:off x="5562600" y="5791200"/>
              <a:ext cx="2962275" cy="533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" name="Curved Right Arrow 7"/>
            <p:cNvSpPr/>
            <p:nvPr/>
          </p:nvSpPr>
          <p:spPr>
            <a:xfrm>
              <a:off x="2438400" y="5257373"/>
              <a:ext cx="152913" cy="305105"/>
            </a:xfrm>
            <a:prstGeom prst="curved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PMingLiU" panose="02020500000000000000" pitchFamily="18" charset="-120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PMingLiU" panose="02020500000000000000" pitchFamily="18" charset="-120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PMingLiU" panose="02020500000000000000" pitchFamily="18" charset="-120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PMingLiU" panose="02020500000000000000" pitchFamily="18" charset="-120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PMingLiU" panose="02020500000000000000" pitchFamily="18" charset="-12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PMingLiU" panose="02020500000000000000" pitchFamily="18" charset="-12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PMingLiU" panose="02020500000000000000" pitchFamily="18" charset="-12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PMingLiU" panose="02020500000000000000" pitchFamily="18" charset="-12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PMingLiU" panose="02020500000000000000" pitchFamily="18" charset="-120"/>
                </a:defRPr>
              </a:lvl9pPr>
            </a:lstStyle>
            <a:p>
              <a:pPr algn="ctr" eaLnBrk="1" hangingPunct="1">
                <a:defRPr/>
              </a:pPr>
              <a:endParaRPr kumimoji="0" lang="zh-TW" altLang="en-US"/>
            </a:p>
          </p:txBody>
        </p:sp>
        <p:sp>
          <p:nvSpPr>
            <p:cNvPr id="9" name="Notched Right Arrow 8"/>
            <p:cNvSpPr/>
            <p:nvPr/>
          </p:nvSpPr>
          <p:spPr>
            <a:xfrm>
              <a:off x="4648809" y="6019556"/>
              <a:ext cx="532464" cy="153133"/>
            </a:xfrm>
            <a:prstGeom prst="notched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PMingLiU" panose="02020500000000000000" pitchFamily="18" charset="-120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PMingLiU" panose="02020500000000000000" pitchFamily="18" charset="-120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PMingLiU" panose="02020500000000000000" pitchFamily="18" charset="-120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PMingLiU" panose="02020500000000000000" pitchFamily="18" charset="-120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PMingLiU" panose="02020500000000000000" pitchFamily="18" charset="-12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PMingLiU" panose="02020500000000000000" pitchFamily="18" charset="-12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PMingLiU" panose="02020500000000000000" pitchFamily="18" charset="-12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PMingLiU" panose="02020500000000000000" pitchFamily="18" charset="-12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PMingLiU" panose="02020500000000000000" pitchFamily="18" charset="-120"/>
                </a:defRPr>
              </a:lvl9pPr>
            </a:lstStyle>
            <a:p>
              <a:pPr algn="ctr" eaLnBrk="1" hangingPunct="1">
                <a:defRPr/>
              </a:pPr>
              <a:endParaRPr kumimoji="0" lang="zh-TW" altLang="en-US">
                <a:solidFill>
                  <a:srgbClr val="FFFFFF"/>
                </a:solidFill>
              </a:endParaRPr>
            </a:p>
          </p:txBody>
        </p:sp>
      </p:grpSp>
      <p:pic>
        <p:nvPicPr>
          <p:cNvPr id="14341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219200"/>
            <a:ext cx="3933825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03048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pPr eaLnBrk="1" hangingPunct="1"/>
            <a:r>
              <a:rPr lang="en-US" dirty="0" smtClean="0"/>
              <a:t>    Types of Mechanical Waves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066800" y="990600"/>
            <a:ext cx="8229600" cy="1752600"/>
          </a:xfrm>
        </p:spPr>
        <p:txBody>
          <a:bodyPr/>
          <a:lstStyle/>
          <a:p>
            <a:pPr eaLnBrk="1" hangingPunct="1"/>
            <a:r>
              <a:rPr lang="en-US" dirty="0" smtClean="0"/>
              <a:t>  Transverse:</a:t>
            </a:r>
          </a:p>
          <a:p>
            <a:pPr lvl="1" eaLnBrk="1" hangingPunct="1"/>
            <a:r>
              <a:rPr lang="en-US" dirty="0" smtClean="0"/>
              <a:t>A wave that causes the medium to vibrate at right angles to the direction of the wave</a:t>
            </a:r>
          </a:p>
          <a:p>
            <a:pPr eaLnBrk="1" hangingPunct="1">
              <a:buFontTx/>
              <a:buNone/>
            </a:pPr>
            <a:endParaRPr lang="en-US" dirty="0" smtClean="0"/>
          </a:p>
        </p:txBody>
      </p:sp>
      <p:sp>
        <p:nvSpPr>
          <p:cNvPr id="9220" name="Rectangle 6"/>
          <p:cNvSpPr>
            <a:spLocks noGrp="1" noChangeArrowheads="1"/>
          </p:cNvSpPr>
          <p:nvPr>
            <p:ph sz="half" idx="2"/>
          </p:nvPr>
        </p:nvSpPr>
        <p:spPr/>
        <p:txBody>
          <a:bodyPr/>
          <a:lstStyle/>
          <a:p>
            <a:pPr eaLnBrk="1" hangingPunct="1"/>
            <a:endParaRPr lang="en-US" sz="2800" dirty="0" smtClean="0"/>
          </a:p>
        </p:txBody>
      </p:sp>
      <p:pic>
        <p:nvPicPr>
          <p:cNvPr id="9221" name="Picture 5" descr="image00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3048000"/>
            <a:ext cx="5867400" cy="3549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2" name="Picture 8" descr="stringpulse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29200" y="2667000"/>
            <a:ext cx="3794125" cy="2152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extBox 3"/>
          <p:cNvSpPr txBox="1">
            <a:spLocks noChangeArrowheads="1"/>
          </p:cNvSpPr>
          <p:nvPr/>
        </p:nvSpPr>
        <p:spPr bwMode="auto">
          <a:xfrm>
            <a:off x="-30163" y="-19050"/>
            <a:ext cx="315436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TW" sz="2000" b="1">
                <a:solidFill>
                  <a:srgbClr val="FF3300"/>
                </a:solidFill>
                <a:latin typeface="Times New Roman" panose="02020603050405020304" pitchFamily="18" charset="0"/>
                <a:ea typeface="PMingLiU" pitchFamily="18" charset="-120"/>
              </a:rPr>
              <a:t>Example, Transverse Wave</a:t>
            </a:r>
          </a:p>
        </p:txBody>
      </p:sp>
      <p:pic>
        <p:nvPicPr>
          <p:cNvPr id="15363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95400"/>
            <a:ext cx="9036050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40974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extBox 3"/>
          <p:cNvSpPr txBox="1">
            <a:spLocks noChangeArrowheads="1"/>
          </p:cNvSpPr>
          <p:nvPr/>
        </p:nvSpPr>
        <p:spPr bwMode="auto">
          <a:xfrm>
            <a:off x="-30163" y="-19050"/>
            <a:ext cx="315436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TW" sz="2000" b="1">
                <a:solidFill>
                  <a:srgbClr val="FF3300"/>
                </a:solidFill>
                <a:latin typeface="Times New Roman" panose="02020603050405020304" pitchFamily="18" charset="0"/>
                <a:ea typeface="PMingLiU" pitchFamily="18" charset="-120"/>
              </a:rPr>
              <a:t>Example, Transverse Wave</a:t>
            </a:r>
          </a:p>
        </p:txBody>
      </p:sp>
      <p:grpSp>
        <p:nvGrpSpPr>
          <p:cNvPr id="16387" name="Group 12"/>
          <p:cNvGrpSpPr>
            <a:grpSpLocks/>
          </p:cNvGrpSpPr>
          <p:nvPr/>
        </p:nvGrpSpPr>
        <p:grpSpPr bwMode="auto">
          <a:xfrm>
            <a:off x="0" y="381000"/>
            <a:ext cx="9144000" cy="6477000"/>
            <a:chOff x="-1" y="381000"/>
            <a:chExt cx="9144001" cy="6477000"/>
          </a:xfrm>
        </p:grpSpPr>
        <p:pic>
          <p:nvPicPr>
            <p:cNvPr id="16388" name="Picture 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" y="381000"/>
              <a:ext cx="4724400" cy="13186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389" name="Picture 6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1535"/>
            <a:stretch>
              <a:fillRect/>
            </a:stretch>
          </p:blipFill>
          <p:spPr bwMode="auto">
            <a:xfrm>
              <a:off x="0" y="1752600"/>
              <a:ext cx="4724400" cy="76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390" name="Picture 7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2557339"/>
              <a:ext cx="4724400" cy="32338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391" name="Picture 9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" y="5820122"/>
              <a:ext cx="4724401" cy="2758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392" name="Picture 10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6129803"/>
              <a:ext cx="4724400" cy="728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393" name="Picture 11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0600" y="449120"/>
              <a:ext cx="4343400" cy="3890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394" name="Picture 12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95837" y="885886"/>
              <a:ext cx="4348163" cy="21621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591405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extBox 3"/>
          <p:cNvSpPr txBox="1">
            <a:spLocks noChangeArrowheads="1"/>
          </p:cNvSpPr>
          <p:nvPr/>
        </p:nvSpPr>
        <p:spPr bwMode="auto">
          <a:xfrm>
            <a:off x="-30163" y="-19050"/>
            <a:ext cx="732313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TW" sz="2000" b="1">
                <a:solidFill>
                  <a:srgbClr val="FF3300"/>
                </a:solidFill>
                <a:latin typeface="Times New Roman" panose="02020603050405020304" pitchFamily="18" charset="0"/>
                <a:ea typeface="PMingLiU" pitchFamily="18" charset="-120"/>
              </a:rPr>
              <a:t>Example, Transverse Wave, Transverse Velocity, and Acceleration</a:t>
            </a:r>
          </a:p>
        </p:txBody>
      </p:sp>
      <p:pic>
        <p:nvPicPr>
          <p:cNvPr id="17411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163" y="800100"/>
            <a:ext cx="8591551" cy="3849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88099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455613"/>
            <a:ext cx="9058275" cy="6326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5" name="TextBox 3"/>
          <p:cNvSpPr txBox="1">
            <a:spLocks noChangeArrowheads="1"/>
          </p:cNvSpPr>
          <p:nvPr/>
        </p:nvSpPr>
        <p:spPr bwMode="auto">
          <a:xfrm>
            <a:off x="-30163" y="-19050"/>
            <a:ext cx="732313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TW" sz="2000" b="1">
                <a:solidFill>
                  <a:srgbClr val="FF3300"/>
                </a:solidFill>
                <a:latin typeface="Times New Roman" panose="02020603050405020304" pitchFamily="18" charset="0"/>
                <a:ea typeface="PMingLiU" pitchFamily="18" charset="-120"/>
              </a:rPr>
              <a:t>Example, Transverse Wave, Transverse Velocity, and Acceleration</a:t>
            </a:r>
          </a:p>
        </p:txBody>
      </p:sp>
    </p:spTree>
    <p:extLst>
      <p:ext uri="{BB962C8B-B14F-4D97-AF65-F5344CB8AC3E}">
        <p14:creationId xmlns:p14="http://schemas.microsoft.com/office/powerpoint/2010/main" val="1682606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075" y="1711325"/>
            <a:ext cx="3238500" cy="3743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59" name="TextBox 11"/>
          <p:cNvSpPr txBox="1">
            <a:spLocks noChangeArrowheads="1"/>
          </p:cNvSpPr>
          <p:nvPr/>
        </p:nvSpPr>
        <p:spPr bwMode="auto">
          <a:xfrm>
            <a:off x="533400" y="455613"/>
            <a:ext cx="86106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TW" sz="2000" b="1" i="1">
                <a:latin typeface="Times New Roman" panose="02020603050405020304" pitchFamily="18" charset="0"/>
                <a:ea typeface="PMingLiU" pitchFamily="18" charset="-120"/>
              </a:rPr>
              <a:t>The speed of a wave along a stretched ideal string depends only on the </a:t>
            </a:r>
            <a:r>
              <a:rPr lang="en-US" altLang="zh-TW" sz="2000" b="1" i="1">
                <a:solidFill>
                  <a:srgbClr val="FF0000"/>
                </a:solidFill>
                <a:latin typeface="Times New Roman" panose="02020603050405020304" pitchFamily="18" charset="0"/>
                <a:ea typeface="PMingLiU" pitchFamily="18" charset="-120"/>
              </a:rPr>
              <a:t>tension </a:t>
            </a:r>
            <a:r>
              <a:rPr lang="en-US" altLang="zh-TW" sz="2000" b="1" i="1">
                <a:latin typeface="Times New Roman" panose="02020603050405020304" pitchFamily="18" charset="0"/>
                <a:ea typeface="PMingLiU" pitchFamily="18" charset="-120"/>
              </a:rPr>
              <a:t>and </a:t>
            </a:r>
            <a:r>
              <a:rPr lang="en-US" altLang="zh-TW" sz="2000" b="1" i="1">
                <a:solidFill>
                  <a:srgbClr val="FF0000"/>
                </a:solidFill>
                <a:latin typeface="Times New Roman" panose="02020603050405020304" pitchFamily="18" charset="0"/>
                <a:ea typeface="PMingLiU" pitchFamily="18" charset="-120"/>
              </a:rPr>
              <a:t>linear density </a:t>
            </a:r>
            <a:r>
              <a:rPr lang="en-US" altLang="zh-TW" sz="2000" b="1" i="1">
                <a:latin typeface="Times New Roman" panose="02020603050405020304" pitchFamily="18" charset="0"/>
                <a:ea typeface="PMingLiU" pitchFamily="18" charset="-120"/>
              </a:rPr>
              <a:t>of the string and not on the frequency of the wave.</a:t>
            </a:r>
          </a:p>
        </p:txBody>
      </p:sp>
      <p:sp>
        <p:nvSpPr>
          <p:cNvPr id="19460" name="TextBox 12"/>
          <p:cNvSpPr txBox="1">
            <a:spLocks noChangeArrowheads="1"/>
          </p:cNvSpPr>
          <p:nvPr/>
        </p:nvSpPr>
        <p:spPr bwMode="auto">
          <a:xfrm>
            <a:off x="3886200" y="1219200"/>
            <a:ext cx="5105400" cy="48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TW">
                <a:solidFill>
                  <a:srgbClr val="7030A0"/>
                </a:solidFill>
                <a:latin typeface="Times New Roman" panose="02020603050405020304" pitchFamily="18" charset="0"/>
                <a:ea typeface="PMingLiU" pitchFamily="18" charset="-120"/>
              </a:rPr>
              <a:t>A small string element of length </a:t>
            </a:r>
            <a:r>
              <a:rPr lang="en-US" altLang="zh-TW">
                <a:solidFill>
                  <a:srgbClr val="7030A0"/>
                </a:solidFill>
                <a:latin typeface="Symbol" panose="05050102010706020507" pitchFamily="18" charset="2"/>
                <a:ea typeface="PMingLiU" pitchFamily="18" charset="-120"/>
              </a:rPr>
              <a:t>D</a:t>
            </a:r>
            <a:r>
              <a:rPr lang="en-US" altLang="zh-TW" i="1">
                <a:solidFill>
                  <a:srgbClr val="7030A0"/>
                </a:solidFill>
                <a:latin typeface="Times New Roman" panose="02020603050405020304" pitchFamily="18" charset="0"/>
                <a:ea typeface="PMingLiU" pitchFamily="18" charset="-120"/>
              </a:rPr>
              <a:t>l</a:t>
            </a:r>
            <a:r>
              <a:rPr lang="en-US" altLang="zh-TW">
                <a:solidFill>
                  <a:srgbClr val="7030A0"/>
                </a:solidFill>
                <a:latin typeface="Times New Roman" panose="02020603050405020304" pitchFamily="18" charset="0"/>
                <a:ea typeface="PMingLiU" pitchFamily="18" charset="-120"/>
              </a:rPr>
              <a:t> within the pulse is an arc of a circle of radius R and subtending an angle 2</a:t>
            </a:r>
            <a:r>
              <a:rPr lang="en-US" altLang="zh-TW">
                <a:solidFill>
                  <a:srgbClr val="7030A0"/>
                </a:solidFill>
                <a:latin typeface="Symbol" panose="05050102010706020507" pitchFamily="18" charset="2"/>
                <a:ea typeface="PMingLiU" pitchFamily="18" charset="-120"/>
              </a:rPr>
              <a:t>q</a:t>
            </a:r>
            <a:r>
              <a:rPr lang="en-US" altLang="zh-TW">
                <a:solidFill>
                  <a:srgbClr val="7030A0"/>
                </a:solidFill>
                <a:latin typeface="Times New Roman" panose="02020603050405020304" pitchFamily="18" charset="0"/>
                <a:ea typeface="PMingLiU" pitchFamily="18" charset="-120"/>
              </a:rPr>
              <a:t> at the center of that circle. A force with a magnitude equal to the tension in the string, </a:t>
            </a:r>
            <a:r>
              <a:rPr lang="en-US" altLang="zh-TW" b="1">
                <a:solidFill>
                  <a:srgbClr val="7030A0"/>
                </a:solidFill>
                <a:latin typeface="Symbol" panose="05050102010706020507" pitchFamily="18" charset="2"/>
                <a:ea typeface="PMingLiU" pitchFamily="18" charset="-120"/>
              </a:rPr>
              <a:t>t</a:t>
            </a:r>
            <a:r>
              <a:rPr lang="en-US" altLang="zh-TW">
                <a:solidFill>
                  <a:srgbClr val="7030A0"/>
                </a:solidFill>
                <a:latin typeface="Times New Roman" panose="02020603050405020304" pitchFamily="18" charset="0"/>
                <a:ea typeface="PMingLiU" pitchFamily="18" charset="-120"/>
              </a:rPr>
              <a:t>, pulls tangentially on this element at each end. The horizontal components of these forces cancel,</a:t>
            </a:r>
          </a:p>
          <a:p>
            <a:pPr eaLnBrk="1" hangingPunct="1"/>
            <a:r>
              <a:rPr lang="en-US" altLang="zh-TW">
                <a:solidFill>
                  <a:srgbClr val="7030A0"/>
                </a:solidFill>
                <a:latin typeface="Times New Roman" panose="02020603050405020304" pitchFamily="18" charset="0"/>
                <a:ea typeface="PMingLiU" pitchFamily="18" charset="-120"/>
              </a:rPr>
              <a:t>but the vertical components add to form a radial restoring force . For small angles, </a:t>
            </a:r>
          </a:p>
          <a:p>
            <a:pPr eaLnBrk="1" hangingPunct="1"/>
            <a:endParaRPr lang="en-US" altLang="zh-TW">
              <a:solidFill>
                <a:srgbClr val="7030A0"/>
              </a:solidFill>
              <a:latin typeface="Times New Roman" panose="02020603050405020304" pitchFamily="18" charset="0"/>
              <a:ea typeface="PMingLiU" pitchFamily="18" charset="-120"/>
            </a:endParaRPr>
          </a:p>
          <a:p>
            <a:pPr eaLnBrk="1" hangingPunct="1"/>
            <a:endParaRPr lang="en-US" altLang="zh-TW">
              <a:solidFill>
                <a:srgbClr val="7030A0"/>
              </a:solidFill>
              <a:latin typeface="Times New Roman" panose="02020603050405020304" pitchFamily="18" charset="0"/>
              <a:ea typeface="PMingLiU" pitchFamily="18" charset="-120"/>
            </a:endParaRPr>
          </a:p>
          <a:p>
            <a:pPr eaLnBrk="1" hangingPunct="1"/>
            <a:r>
              <a:rPr lang="en-US" altLang="zh-TW">
                <a:solidFill>
                  <a:srgbClr val="7030A0"/>
                </a:solidFill>
                <a:latin typeface="Times New Roman" panose="02020603050405020304" pitchFamily="18" charset="0"/>
                <a:ea typeface="PMingLiU" pitchFamily="18" charset="-120"/>
              </a:rPr>
              <a:t>If </a:t>
            </a:r>
            <a:r>
              <a:rPr lang="en-US" altLang="zh-TW">
                <a:solidFill>
                  <a:srgbClr val="7030A0"/>
                </a:solidFill>
                <a:latin typeface="Symbol" panose="05050102010706020507" pitchFamily="18" charset="2"/>
                <a:ea typeface="PMingLiU" pitchFamily="18" charset="-120"/>
              </a:rPr>
              <a:t>m</a:t>
            </a:r>
            <a:r>
              <a:rPr lang="en-US" altLang="zh-TW">
                <a:solidFill>
                  <a:srgbClr val="7030A0"/>
                </a:solidFill>
                <a:latin typeface="Times New Roman" panose="02020603050405020304" pitchFamily="18" charset="0"/>
                <a:ea typeface="PMingLiU" pitchFamily="18" charset="-120"/>
              </a:rPr>
              <a:t> is the linear mass density of the string, and </a:t>
            </a:r>
            <a:r>
              <a:rPr lang="en-US" altLang="zh-TW">
                <a:solidFill>
                  <a:srgbClr val="7030A0"/>
                </a:solidFill>
                <a:latin typeface="Symbol" panose="05050102010706020507" pitchFamily="18" charset="2"/>
                <a:ea typeface="PMingLiU" pitchFamily="18" charset="-120"/>
              </a:rPr>
              <a:t>D</a:t>
            </a:r>
            <a:r>
              <a:rPr lang="en-US" altLang="zh-TW">
                <a:solidFill>
                  <a:srgbClr val="7030A0"/>
                </a:solidFill>
                <a:latin typeface="Times New Roman" panose="02020603050405020304" pitchFamily="18" charset="0"/>
                <a:ea typeface="PMingLiU" pitchFamily="18" charset="-120"/>
              </a:rPr>
              <a:t>m the mass of the small element, </a:t>
            </a:r>
          </a:p>
          <a:p>
            <a:pPr eaLnBrk="1" hangingPunct="1"/>
            <a:endParaRPr lang="en-US" altLang="zh-TW">
              <a:solidFill>
                <a:srgbClr val="7030A0"/>
              </a:solidFill>
              <a:latin typeface="Times New Roman" panose="02020603050405020304" pitchFamily="18" charset="0"/>
              <a:ea typeface="PMingLiU" pitchFamily="18" charset="-120"/>
            </a:endParaRPr>
          </a:p>
          <a:p>
            <a:pPr eaLnBrk="1" hangingPunct="1"/>
            <a:r>
              <a:rPr lang="en-US" altLang="zh-TW">
                <a:solidFill>
                  <a:srgbClr val="7030A0"/>
                </a:solidFill>
                <a:latin typeface="Times New Roman" panose="02020603050405020304" pitchFamily="18" charset="0"/>
                <a:ea typeface="PMingLiU" pitchFamily="18" charset="-120"/>
              </a:rPr>
              <a:t>The element has an acceleration:</a:t>
            </a:r>
          </a:p>
          <a:p>
            <a:pPr eaLnBrk="1" hangingPunct="1"/>
            <a:endParaRPr lang="en-US" altLang="zh-TW">
              <a:solidFill>
                <a:srgbClr val="7030A0"/>
              </a:solidFill>
              <a:latin typeface="Times New Roman" panose="02020603050405020304" pitchFamily="18" charset="0"/>
              <a:ea typeface="PMingLiU" pitchFamily="18" charset="-120"/>
            </a:endParaRPr>
          </a:p>
          <a:p>
            <a:pPr eaLnBrk="1" hangingPunct="1"/>
            <a:r>
              <a:rPr lang="en-US" altLang="zh-TW">
                <a:solidFill>
                  <a:srgbClr val="7030A0"/>
                </a:solidFill>
                <a:latin typeface="Times New Roman" panose="02020603050405020304" pitchFamily="18" charset="0"/>
                <a:ea typeface="PMingLiU" pitchFamily="18" charset="-120"/>
              </a:rPr>
              <a:t>Therefore, </a:t>
            </a:r>
          </a:p>
          <a:p>
            <a:pPr eaLnBrk="1" hangingPunct="1"/>
            <a:endParaRPr lang="en-US" altLang="zh-TW">
              <a:latin typeface="Times New Roman" panose="02020603050405020304" pitchFamily="18" charset="0"/>
              <a:ea typeface="PMingLiU" pitchFamily="18" charset="-120"/>
            </a:endParaRPr>
          </a:p>
        </p:txBody>
      </p:sp>
      <p:grpSp>
        <p:nvGrpSpPr>
          <p:cNvPr id="19461" name="Group 18"/>
          <p:cNvGrpSpPr>
            <a:grpSpLocks/>
          </p:cNvGrpSpPr>
          <p:nvPr/>
        </p:nvGrpSpPr>
        <p:grpSpPr bwMode="auto">
          <a:xfrm>
            <a:off x="5334000" y="3455988"/>
            <a:ext cx="2667000" cy="2249487"/>
            <a:chOff x="5334000" y="3456042"/>
            <a:chExt cx="2667000" cy="2249433"/>
          </a:xfrm>
        </p:grpSpPr>
        <p:pic>
          <p:nvPicPr>
            <p:cNvPr id="7180" name="Picture 1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5334000" y="3456042"/>
              <a:ext cx="2590800" cy="5254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181" name="Picture 13"/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5638800" y="4600575"/>
              <a:ext cx="99060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182" name="Picture 14"/>
            <p:cNvPicPr>
              <a:picLocks noChangeAspect="1" noChangeArrowheads="1"/>
            </p:cNvPicPr>
            <p:nvPr/>
          </p:nvPicPr>
          <p:blipFill>
            <a:blip r:embed="rId5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7239000" y="4648200"/>
              <a:ext cx="762000" cy="5110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183" name="Picture 15"/>
            <p:cNvPicPr>
              <a:picLocks noChangeAspect="1" noChangeArrowheads="1"/>
            </p:cNvPicPr>
            <p:nvPr/>
          </p:nvPicPr>
          <p:blipFill>
            <a:blip r:embed="rId6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5791200" y="5205145"/>
              <a:ext cx="1619250" cy="500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7184" name="Picture 16"/>
          <p:cNvPicPr>
            <a:picLocks noChangeAspect="1" noChangeArrowheads="1"/>
          </p:cNvPicPr>
          <p:nvPr/>
        </p:nvPicPr>
        <p:blipFill>
          <a:blip r:embed="rId7" cstate="print"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5562600" y="5943600"/>
            <a:ext cx="942975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463" name="TextBox 1"/>
          <p:cNvSpPr txBox="1">
            <a:spLocks noChangeArrowheads="1"/>
          </p:cNvSpPr>
          <p:nvPr/>
        </p:nvSpPr>
        <p:spPr bwMode="auto">
          <a:xfrm>
            <a:off x="0" y="0"/>
            <a:ext cx="435451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TW" sz="2000" b="1" i="1">
                <a:solidFill>
                  <a:srgbClr val="0070C0"/>
                </a:solidFill>
                <a:ea typeface="PMingLiU" pitchFamily="18" charset="-120"/>
              </a:rPr>
              <a:t>Wave Speed on a Stretched String</a:t>
            </a:r>
          </a:p>
        </p:txBody>
      </p:sp>
    </p:spTree>
    <p:extLst>
      <p:ext uri="{BB962C8B-B14F-4D97-AF65-F5344CB8AC3E}">
        <p14:creationId xmlns:p14="http://schemas.microsoft.com/office/powerpoint/2010/main" val="1254045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extBox 3"/>
          <p:cNvSpPr txBox="1">
            <a:spLocks noChangeArrowheads="1"/>
          </p:cNvSpPr>
          <p:nvPr/>
        </p:nvSpPr>
        <p:spPr bwMode="auto">
          <a:xfrm>
            <a:off x="-30163" y="-19050"/>
            <a:ext cx="732313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>
                <a:solidFill>
                  <a:srgbClr val="404040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600">
                <a:solidFill>
                  <a:srgbClr val="404040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400">
                <a:solidFill>
                  <a:srgbClr val="404040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2000" b="1">
                <a:solidFill>
                  <a:srgbClr val="FF3300"/>
                </a:solidFill>
                <a:latin typeface="Times New Roman" panose="02020603050405020304" pitchFamily="18" charset="0"/>
                <a:ea typeface="PMingLiU" pitchFamily="18" charset="-120"/>
              </a:rPr>
              <a:t>Example, Transverse Wave, Transverse Velocity, and Acceleration</a:t>
            </a:r>
          </a:p>
        </p:txBody>
      </p:sp>
      <p:pic>
        <p:nvPicPr>
          <p:cNvPr id="22531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163" y="800100"/>
            <a:ext cx="8591551" cy="3849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28665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455613"/>
            <a:ext cx="9058275" cy="6326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5" name="TextBox 3"/>
          <p:cNvSpPr txBox="1">
            <a:spLocks noChangeArrowheads="1"/>
          </p:cNvSpPr>
          <p:nvPr/>
        </p:nvSpPr>
        <p:spPr bwMode="auto">
          <a:xfrm>
            <a:off x="-30163" y="-19050"/>
            <a:ext cx="732313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>
                <a:solidFill>
                  <a:srgbClr val="404040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600">
                <a:solidFill>
                  <a:srgbClr val="404040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400">
                <a:solidFill>
                  <a:srgbClr val="404040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2000" b="1">
                <a:solidFill>
                  <a:srgbClr val="FF3300"/>
                </a:solidFill>
                <a:latin typeface="Times New Roman" panose="02020603050405020304" pitchFamily="18" charset="0"/>
                <a:ea typeface="PMingLiU" pitchFamily="18" charset="-120"/>
              </a:rPr>
              <a:t>Example, Transverse Wave, Transverse Velocity, and Acceleration</a:t>
            </a:r>
          </a:p>
        </p:txBody>
      </p:sp>
    </p:spTree>
    <p:extLst>
      <p:ext uri="{BB962C8B-B14F-4D97-AF65-F5344CB8AC3E}">
        <p14:creationId xmlns:p14="http://schemas.microsoft.com/office/powerpoint/2010/main" val="2621875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524000"/>
            <a:ext cx="3238500" cy="3743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3" name="TextBox 11"/>
          <p:cNvSpPr txBox="1">
            <a:spLocks noChangeArrowheads="1"/>
          </p:cNvSpPr>
          <p:nvPr/>
        </p:nvSpPr>
        <p:spPr bwMode="auto">
          <a:xfrm>
            <a:off x="152400" y="457200"/>
            <a:ext cx="86106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>
                <a:solidFill>
                  <a:srgbClr val="404040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600">
                <a:solidFill>
                  <a:srgbClr val="404040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400">
                <a:solidFill>
                  <a:srgbClr val="404040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2000" b="1" i="1">
                <a:solidFill>
                  <a:schemeClr val="tx1"/>
                </a:solidFill>
                <a:latin typeface="Times New Roman" panose="02020603050405020304" pitchFamily="18" charset="0"/>
                <a:ea typeface="PMingLiU" pitchFamily="18" charset="-120"/>
              </a:rPr>
              <a:t>The speed of a wave along a stretched ideal string depends only on the </a:t>
            </a:r>
            <a:r>
              <a:rPr lang="en-US" altLang="zh-TW" sz="2000" b="1" i="1">
                <a:solidFill>
                  <a:srgbClr val="FF0000"/>
                </a:solidFill>
                <a:latin typeface="Times New Roman" panose="02020603050405020304" pitchFamily="18" charset="0"/>
                <a:ea typeface="PMingLiU" pitchFamily="18" charset="-120"/>
              </a:rPr>
              <a:t>tension </a:t>
            </a:r>
            <a:r>
              <a:rPr lang="en-US" altLang="zh-TW" sz="2000" b="1" i="1">
                <a:solidFill>
                  <a:schemeClr val="tx1"/>
                </a:solidFill>
                <a:latin typeface="Times New Roman" panose="02020603050405020304" pitchFamily="18" charset="0"/>
                <a:ea typeface="PMingLiU" pitchFamily="18" charset="-120"/>
              </a:rPr>
              <a:t>and </a:t>
            </a:r>
            <a:r>
              <a:rPr lang="en-US" altLang="zh-TW" sz="2000" b="1" i="1">
                <a:solidFill>
                  <a:srgbClr val="FF0000"/>
                </a:solidFill>
                <a:latin typeface="Times New Roman" panose="02020603050405020304" pitchFamily="18" charset="0"/>
                <a:ea typeface="PMingLiU" pitchFamily="18" charset="-120"/>
              </a:rPr>
              <a:t>linear density </a:t>
            </a:r>
            <a:r>
              <a:rPr lang="en-US" altLang="zh-TW" sz="2000" b="1" i="1">
                <a:solidFill>
                  <a:schemeClr val="tx1"/>
                </a:solidFill>
                <a:latin typeface="Times New Roman" panose="02020603050405020304" pitchFamily="18" charset="0"/>
                <a:ea typeface="PMingLiU" pitchFamily="18" charset="-120"/>
              </a:rPr>
              <a:t>of the string and not on the frequency of the wave.</a:t>
            </a:r>
          </a:p>
        </p:txBody>
      </p:sp>
      <p:sp>
        <p:nvSpPr>
          <p:cNvPr id="25604" name="TextBox 12"/>
          <p:cNvSpPr txBox="1">
            <a:spLocks noChangeArrowheads="1"/>
          </p:cNvSpPr>
          <p:nvPr/>
        </p:nvSpPr>
        <p:spPr bwMode="auto">
          <a:xfrm>
            <a:off x="3886200" y="1219200"/>
            <a:ext cx="5105400" cy="48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>
                <a:solidFill>
                  <a:srgbClr val="404040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600">
                <a:solidFill>
                  <a:srgbClr val="404040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400">
                <a:solidFill>
                  <a:srgbClr val="404040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>
                <a:solidFill>
                  <a:srgbClr val="7030A0"/>
                </a:solidFill>
                <a:latin typeface="Times New Roman" panose="02020603050405020304" pitchFamily="18" charset="0"/>
                <a:ea typeface="PMingLiU" pitchFamily="18" charset="-120"/>
              </a:rPr>
              <a:t>A small string element of length </a:t>
            </a:r>
            <a:r>
              <a:rPr lang="en-US" altLang="zh-TW">
                <a:solidFill>
                  <a:srgbClr val="7030A0"/>
                </a:solidFill>
                <a:latin typeface="Symbol" panose="05050102010706020507" pitchFamily="18" charset="2"/>
                <a:ea typeface="PMingLiU" pitchFamily="18" charset="-120"/>
              </a:rPr>
              <a:t>D</a:t>
            </a:r>
            <a:r>
              <a:rPr lang="en-US" altLang="zh-TW" i="1">
                <a:solidFill>
                  <a:srgbClr val="7030A0"/>
                </a:solidFill>
                <a:latin typeface="Times New Roman" panose="02020603050405020304" pitchFamily="18" charset="0"/>
                <a:ea typeface="PMingLiU" pitchFamily="18" charset="-120"/>
              </a:rPr>
              <a:t>l</a:t>
            </a:r>
            <a:r>
              <a:rPr lang="en-US" altLang="zh-TW">
                <a:solidFill>
                  <a:srgbClr val="7030A0"/>
                </a:solidFill>
                <a:latin typeface="Times New Roman" panose="02020603050405020304" pitchFamily="18" charset="0"/>
                <a:ea typeface="PMingLiU" pitchFamily="18" charset="-120"/>
              </a:rPr>
              <a:t> within the pulse is an arc of a circle of radius R and subtending an angle 2</a:t>
            </a:r>
            <a:r>
              <a:rPr lang="en-US" altLang="zh-TW">
                <a:solidFill>
                  <a:srgbClr val="7030A0"/>
                </a:solidFill>
                <a:latin typeface="Symbol" panose="05050102010706020507" pitchFamily="18" charset="2"/>
                <a:ea typeface="PMingLiU" pitchFamily="18" charset="-120"/>
              </a:rPr>
              <a:t>q</a:t>
            </a:r>
            <a:r>
              <a:rPr lang="en-US" altLang="zh-TW">
                <a:solidFill>
                  <a:srgbClr val="7030A0"/>
                </a:solidFill>
                <a:latin typeface="Times New Roman" panose="02020603050405020304" pitchFamily="18" charset="0"/>
                <a:ea typeface="PMingLiU" pitchFamily="18" charset="-120"/>
              </a:rPr>
              <a:t> at the center of that circle. A force with a magnitude equal to the tension in the string, </a:t>
            </a:r>
            <a:r>
              <a:rPr lang="en-US" altLang="zh-TW" b="1">
                <a:solidFill>
                  <a:srgbClr val="7030A0"/>
                </a:solidFill>
                <a:latin typeface="Symbol" panose="05050102010706020507" pitchFamily="18" charset="2"/>
                <a:ea typeface="PMingLiU" pitchFamily="18" charset="-120"/>
              </a:rPr>
              <a:t>t</a:t>
            </a:r>
            <a:r>
              <a:rPr lang="en-US" altLang="zh-TW">
                <a:solidFill>
                  <a:srgbClr val="7030A0"/>
                </a:solidFill>
                <a:latin typeface="Times New Roman" panose="02020603050405020304" pitchFamily="18" charset="0"/>
                <a:ea typeface="PMingLiU" pitchFamily="18" charset="-120"/>
              </a:rPr>
              <a:t>, pulls tangentially on this element at each end. The horizontal components of these forces cancel,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>
                <a:solidFill>
                  <a:srgbClr val="7030A0"/>
                </a:solidFill>
                <a:latin typeface="Times New Roman" panose="02020603050405020304" pitchFamily="18" charset="0"/>
                <a:ea typeface="PMingLiU" pitchFamily="18" charset="-120"/>
              </a:rPr>
              <a:t>but the vertical components add to form a radial restoring force . For small angles, 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zh-TW">
              <a:solidFill>
                <a:srgbClr val="7030A0"/>
              </a:solidFill>
              <a:latin typeface="Times New Roman" panose="02020603050405020304" pitchFamily="18" charset="0"/>
              <a:ea typeface="PMingLiU" pitchFamily="18" charset="-120"/>
            </a:endParaRP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zh-TW">
              <a:solidFill>
                <a:srgbClr val="7030A0"/>
              </a:solidFill>
              <a:latin typeface="Times New Roman" panose="02020603050405020304" pitchFamily="18" charset="0"/>
              <a:ea typeface="PMingLiU" pitchFamily="18" charset="-120"/>
            </a:endParaRP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>
                <a:solidFill>
                  <a:srgbClr val="7030A0"/>
                </a:solidFill>
                <a:latin typeface="Times New Roman" panose="02020603050405020304" pitchFamily="18" charset="0"/>
                <a:ea typeface="PMingLiU" pitchFamily="18" charset="-120"/>
              </a:rPr>
              <a:t>If </a:t>
            </a:r>
            <a:r>
              <a:rPr lang="en-US" altLang="zh-TW">
                <a:solidFill>
                  <a:srgbClr val="7030A0"/>
                </a:solidFill>
                <a:latin typeface="Symbol" panose="05050102010706020507" pitchFamily="18" charset="2"/>
                <a:ea typeface="PMingLiU" pitchFamily="18" charset="-120"/>
              </a:rPr>
              <a:t>m</a:t>
            </a:r>
            <a:r>
              <a:rPr lang="en-US" altLang="zh-TW">
                <a:solidFill>
                  <a:srgbClr val="7030A0"/>
                </a:solidFill>
                <a:latin typeface="Times New Roman" panose="02020603050405020304" pitchFamily="18" charset="0"/>
                <a:ea typeface="PMingLiU" pitchFamily="18" charset="-120"/>
              </a:rPr>
              <a:t> is the linear mass density of the string, and </a:t>
            </a:r>
            <a:r>
              <a:rPr lang="en-US" altLang="zh-TW">
                <a:solidFill>
                  <a:srgbClr val="7030A0"/>
                </a:solidFill>
                <a:latin typeface="Symbol" panose="05050102010706020507" pitchFamily="18" charset="2"/>
                <a:ea typeface="PMingLiU" pitchFamily="18" charset="-120"/>
              </a:rPr>
              <a:t>D</a:t>
            </a:r>
            <a:r>
              <a:rPr lang="en-US" altLang="zh-TW">
                <a:solidFill>
                  <a:srgbClr val="7030A0"/>
                </a:solidFill>
                <a:latin typeface="Times New Roman" panose="02020603050405020304" pitchFamily="18" charset="0"/>
                <a:ea typeface="PMingLiU" pitchFamily="18" charset="-120"/>
              </a:rPr>
              <a:t>m the mass of the small element, 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zh-TW">
              <a:solidFill>
                <a:srgbClr val="7030A0"/>
              </a:solidFill>
              <a:latin typeface="Times New Roman" panose="02020603050405020304" pitchFamily="18" charset="0"/>
              <a:ea typeface="PMingLiU" pitchFamily="18" charset="-120"/>
            </a:endParaRP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>
                <a:solidFill>
                  <a:srgbClr val="7030A0"/>
                </a:solidFill>
                <a:latin typeface="Times New Roman" panose="02020603050405020304" pitchFamily="18" charset="0"/>
                <a:ea typeface="PMingLiU" pitchFamily="18" charset="-120"/>
              </a:rPr>
              <a:t>The element has an acceleration: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zh-TW">
              <a:solidFill>
                <a:srgbClr val="7030A0"/>
              </a:solidFill>
              <a:latin typeface="Times New Roman" panose="02020603050405020304" pitchFamily="18" charset="0"/>
              <a:ea typeface="PMingLiU" pitchFamily="18" charset="-120"/>
            </a:endParaRP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>
                <a:solidFill>
                  <a:srgbClr val="7030A0"/>
                </a:solidFill>
                <a:latin typeface="Times New Roman" panose="02020603050405020304" pitchFamily="18" charset="0"/>
                <a:ea typeface="PMingLiU" pitchFamily="18" charset="-120"/>
              </a:rPr>
              <a:t>Therefore, 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zh-TW">
              <a:solidFill>
                <a:schemeClr val="tx1"/>
              </a:solidFill>
              <a:latin typeface="Times New Roman" panose="02020603050405020304" pitchFamily="18" charset="0"/>
              <a:ea typeface="PMingLiU" pitchFamily="18" charset="-120"/>
            </a:endParaRPr>
          </a:p>
        </p:txBody>
      </p:sp>
      <p:grpSp>
        <p:nvGrpSpPr>
          <p:cNvPr id="25605" name="Group 18"/>
          <p:cNvGrpSpPr>
            <a:grpSpLocks/>
          </p:cNvGrpSpPr>
          <p:nvPr/>
        </p:nvGrpSpPr>
        <p:grpSpPr bwMode="auto">
          <a:xfrm>
            <a:off x="5334000" y="3455988"/>
            <a:ext cx="2667000" cy="2249487"/>
            <a:chOff x="5334000" y="3456042"/>
            <a:chExt cx="2667000" cy="2249433"/>
          </a:xfrm>
        </p:grpSpPr>
        <p:pic>
          <p:nvPicPr>
            <p:cNvPr id="7180" name="Picture 1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5334000" y="3456042"/>
              <a:ext cx="2590800" cy="5254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181" name="Picture 13"/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5638800" y="4600575"/>
              <a:ext cx="99060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182" name="Picture 14"/>
            <p:cNvPicPr>
              <a:picLocks noChangeAspect="1" noChangeArrowheads="1"/>
            </p:cNvPicPr>
            <p:nvPr/>
          </p:nvPicPr>
          <p:blipFill>
            <a:blip r:embed="rId5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7239000" y="4648200"/>
              <a:ext cx="762000" cy="5110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183" name="Picture 15"/>
            <p:cNvPicPr>
              <a:picLocks noChangeAspect="1" noChangeArrowheads="1"/>
            </p:cNvPicPr>
            <p:nvPr/>
          </p:nvPicPr>
          <p:blipFill>
            <a:blip r:embed="rId6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5791200" y="5205145"/>
              <a:ext cx="1619250" cy="500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7184" name="Picture 16"/>
          <p:cNvPicPr>
            <a:picLocks noChangeAspect="1" noChangeArrowheads="1"/>
          </p:cNvPicPr>
          <p:nvPr/>
        </p:nvPicPr>
        <p:blipFill>
          <a:blip r:embed="rId7" cstate="print"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5562600" y="5943600"/>
            <a:ext cx="942975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607" name="TextBox 1"/>
          <p:cNvSpPr txBox="1">
            <a:spLocks noChangeArrowheads="1"/>
          </p:cNvSpPr>
          <p:nvPr/>
        </p:nvSpPr>
        <p:spPr bwMode="auto">
          <a:xfrm>
            <a:off x="0" y="0"/>
            <a:ext cx="435451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>
                <a:solidFill>
                  <a:srgbClr val="404040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600">
                <a:solidFill>
                  <a:srgbClr val="404040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400">
                <a:solidFill>
                  <a:srgbClr val="404040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2000" b="1" i="1">
                <a:solidFill>
                  <a:srgbClr val="0070C0"/>
                </a:solidFill>
                <a:latin typeface="Arial" panose="020B0604020202020204" pitchFamily="34" charset="0"/>
                <a:ea typeface="PMingLiU" pitchFamily="18" charset="-120"/>
                <a:cs typeface="Arial" panose="020B0604020202020204" pitchFamily="34" charset="0"/>
              </a:rPr>
              <a:t>Wave Speed on a Stretched String</a:t>
            </a:r>
          </a:p>
        </p:txBody>
      </p:sp>
    </p:spTree>
    <p:extLst>
      <p:ext uri="{BB962C8B-B14F-4D97-AF65-F5344CB8AC3E}">
        <p14:creationId xmlns:p14="http://schemas.microsoft.com/office/powerpoint/2010/main" val="849660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extBox 1"/>
          <p:cNvSpPr txBox="1">
            <a:spLocks noChangeArrowheads="1"/>
          </p:cNvSpPr>
          <p:nvPr/>
        </p:nvSpPr>
        <p:spPr bwMode="auto">
          <a:xfrm>
            <a:off x="2571750" y="184150"/>
            <a:ext cx="435451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>
                <a:solidFill>
                  <a:srgbClr val="404040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600">
                <a:solidFill>
                  <a:srgbClr val="404040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400">
                <a:solidFill>
                  <a:srgbClr val="404040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2000" b="1" i="1">
                <a:solidFill>
                  <a:srgbClr val="0070C0"/>
                </a:solidFill>
                <a:latin typeface="Arial" panose="020B0604020202020204" pitchFamily="34" charset="0"/>
                <a:ea typeface="PMingLiU" pitchFamily="18" charset="-120"/>
                <a:cs typeface="Arial" panose="020B0604020202020204" pitchFamily="34" charset="0"/>
              </a:rPr>
              <a:t>Wave Speed on a Stretched String</a:t>
            </a:r>
          </a:p>
        </p:txBody>
      </p:sp>
      <p:sp>
        <p:nvSpPr>
          <p:cNvPr id="24579" name="文字方塊 1"/>
          <p:cNvSpPr txBox="1">
            <a:spLocks noChangeArrowheads="1"/>
          </p:cNvSpPr>
          <p:nvPr/>
        </p:nvSpPr>
        <p:spPr bwMode="auto">
          <a:xfrm>
            <a:off x="304800" y="685800"/>
            <a:ext cx="8539163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>
                <a:solidFill>
                  <a:srgbClr val="404040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600">
                <a:solidFill>
                  <a:srgbClr val="404040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400">
                <a:solidFill>
                  <a:srgbClr val="404040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kumimoji="1" lang="en-US" altLang="zh-TW" sz="3200">
                <a:solidFill>
                  <a:schemeClr val="tx1"/>
                </a:solidFill>
                <a:latin typeface="Times New Roman" panose="02020603050405020304" pitchFamily="18" charset="0"/>
                <a:ea typeface="PMingLiU" pitchFamily="18" charset="-120"/>
              </a:rPr>
              <a:t>Dimension analysis : what factors should come in?</a:t>
            </a:r>
            <a:endParaRPr kumimoji="1" lang="zh-TW" altLang="en-US" sz="3200">
              <a:solidFill>
                <a:schemeClr val="tx1"/>
              </a:solidFill>
              <a:latin typeface="Times New Roman" panose="02020603050405020304" pitchFamily="18" charset="0"/>
              <a:ea typeface="PMingLiU" pitchFamily="18" charset="-120"/>
            </a:endParaRPr>
          </a:p>
        </p:txBody>
      </p:sp>
      <p:sp>
        <p:nvSpPr>
          <p:cNvPr id="3" name="文字方塊 2"/>
          <p:cNvSpPr txBox="1">
            <a:spLocks noChangeArrowheads="1"/>
          </p:cNvSpPr>
          <p:nvPr/>
        </p:nvSpPr>
        <p:spPr bwMode="auto">
          <a:xfrm>
            <a:off x="990600" y="1447800"/>
            <a:ext cx="27368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>
                <a:solidFill>
                  <a:srgbClr val="404040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600">
                <a:solidFill>
                  <a:srgbClr val="404040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400">
                <a:solidFill>
                  <a:srgbClr val="404040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kumimoji="1" lang="en-US" altLang="zh-TW" sz="2400">
                <a:solidFill>
                  <a:schemeClr val="tx1"/>
                </a:solidFill>
                <a:latin typeface="Times New Roman" panose="02020603050405020304" pitchFamily="18" charset="0"/>
                <a:ea typeface="PMingLiU" pitchFamily="18" charset="-120"/>
              </a:rPr>
              <a:t>Tension [</a:t>
            </a:r>
            <a:r>
              <a:rPr kumimoji="1" lang="en-US" altLang="zh-TW" sz="2400">
                <a:solidFill>
                  <a:schemeClr val="tx1"/>
                </a:solidFill>
                <a:latin typeface="Symbol" panose="05050102010706020507" pitchFamily="18" charset="2"/>
                <a:ea typeface="PMingLiU" pitchFamily="18" charset="-120"/>
              </a:rPr>
              <a:t>t</a:t>
            </a:r>
            <a:r>
              <a:rPr kumimoji="1" lang="en-US" altLang="zh-TW" sz="2400">
                <a:solidFill>
                  <a:schemeClr val="tx1"/>
                </a:solidFill>
                <a:latin typeface="Times New Roman" panose="02020603050405020304" pitchFamily="18" charset="0"/>
                <a:ea typeface="PMingLiU" pitchFamily="18" charset="-120"/>
              </a:rPr>
              <a:t>] = ML/T</a:t>
            </a:r>
            <a:r>
              <a:rPr kumimoji="1" lang="en-US" altLang="zh-TW" sz="2400" baseline="30000">
                <a:solidFill>
                  <a:schemeClr val="tx1"/>
                </a:solidFill>
                <a:latin typeface="Times New Roman" panose="02020603050405020304" pitchFamily="18" charset="0"/>
                <a:ea typeface="PMingLiU" pitchFamily="18" charset="-120"/>
              </a:rPr>
              <a:t>2</a:t>
            </a:r>
            <a:endParaRPr kumimoji="1" lang="zh-TW" altLang="en-US" sz="2400">
              <a:solidFill>
                <a:schemeClr val="tx1"/>
              </a:solidFill>
              <a:latin typeface="Times New Roman" panose="02020603050405020304" pitchFamily="18" charset="0"/>
              <a:ea typeface="PMingLiU" pitchFamily="18" charset="-12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1905000" y="2057400"/>
            <a:ext cx="2570163" cy="46196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TW" dirty="0">
                <a:latin typeface="Times New Roman" charset="0"/>
                <a:ea typeface="新細明體" charset="0"/>
                <a:cs typeface="新細明體" charset="0"/>
              </a:rPr>
              <a:t>Density [</a:t>
            </a:r>
            <a:r>
              <a:rPr kumimoji="1" lang="en-US" altLang="zh-TW" dirty="0">
                <a:latin typeface="Symbol" charset="2"/>
                <a:ea typeface="新細明體" charset="0"/>
                <a:cs typeface="Symbol" charset="2"/>
              </a:rPr>
              <a:t>r</a:t>
            </a:r>
            <a:r>
              <a:rPr kumimoji="1" lang="en-US" altLang="zh-TW" dirty="0">
                <a:latin typeface="+mn-lt"/>
                <a:ea typeface="新細明體" charset="0"/>
                <a:cs typeface="Symbol" charset="2"/>
              </a:rPr>
              <a:t>] = </a:t>
            </a:r>
            <a:r>
              <a:rPr kumimoji="1" lang="en-US" altLang="zh-TW" dirty="0">
                <a:latin typeface="Symbol" charset="2"/>
                <a:ea typeface="新細明體" charset="0"/>
                <a:cs typeface="Symbol" charset="2"/>
              </a:rPr>
              <a:t>M</a:t>
            </a:r>
            <a:r>
              <a:rPr kumimoji="1" lang="en-US" altLang="zh-TW" dirty="0">
                <a:latin typeface="Times New Roman" charset="0"/>
                <a:ea typeface="新細明體" charset="0"/>
                <a:cs typeface="新細明體" charset="0"/>
              </a:rPr>
              <a:t>/L</a:t>
            </a:r>
            <a:r>
              <a:rPr kumimoji="1" lang="en-US" altLang="zh-TW" baseline="30000" dirty="0">
                <a:latin typeface="Times New Roman" charset="0"/>
                <a:ea typeface="新細明體" charset="0"/>
                <a:cs typeface="新細明體" charset="0"/>
              </a:rPr>
              <a:t>3</a:t>
            </a:r>
            <a:endParaRPr kumimoji="1" lang="zh-TW" altLang="en-US" dirty="0">
              <a:latin typeface="Times New Roman" charset="0"/>
              <a:ea typeface="新細明體" charset="0"/>
              <a:cs typeface="新細明體" charset="0"/>
            </a:endParaRPr>
          </a:p>
        </p:txBody>
      </p:sp>
      <p:sp>
        <p:nvSpPr>
          <p:cNvPr id="5" name="文字方塊 4"/>
          <p:cNvSpPr txBox="1">
            <a:spLocks noChangeArrowheads="1"/>
          </p:cNvSpPr>
          <p:nvPr/>
        </p:nvSpPr>
        <p:spPr bwMode="auto">
          <a:xfrm>
            <a:off x="2743200" y="2667000"/>
            <a:ext cx="401161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>
                <a:solidFill>
                  <a:srgbClr val="404040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600">
                <a:solidFill>
                  <a:srgbClr val="404040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400">
                <a:solidFill>
                  <a:srgbClr val="404040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kumimoji="1" lang="en-US" altLang="zh-TW" sz="2400">
                <a:solidFill>
                  <a:schemeClr val="tx1"/>
                </a:solidFill>
                <a:latin typeface="Times New Roman" panose="02020603050405020304" pitchFamily="18" charset="0"/>
                <a:ea typeface="PMingLiU" pitchFamily="18" charset="-120"/>
              </a:rPr>
              <a:t>Area of cross section [</a:t>
            </a:r>
            <a:r>
              <a:rPr kumimoji="1" lang="en-US" altLang="zh-TW" sz="2400" i="1">
                <a:solidFill>
                  <a:schemeClr val="tx1"/>
                </a:solidFill>
                <a:latin typeface="Times New Roman" panose="02020603050405020304" pitchFamily="18" charset="0"/>
                <a:ea typeface="PMingLiU" pitchFamily="18" charset="-120"/>
              </a:rPr>
              <a:t>A</a:t>
            </a:r>
            <a:r>
              <a:rPr kumimoji="1" lang="en-US" altLang="zh-TW" sz="2400">
                <a:solidFill>
                  <a:schemeClr val="tx1"/>
                </a:solidFill>
                <a:latin typeface="Times New Roman" panose="02020603050405020304" pitchFamily="18" charset="0"/>
                <a:ea typeface="PMingLiU" pitchFamily="18" charset="-120"/>
              </a:rPr>
              <a:t>] = L</a:t>
            </a:r>
            <a:r>
              <a:rPr kumimoji="1" lang="en-US" altLang="zh-TW" sz="2400" baseline="30000">
                <a:solidFill>
                  <a:schemeClr val="tx1"/>
                </a:solidFill>
                <a:latin typeface="Times New Roman" panose="02020603050405020304" pitchFamily="18" charset="0"/>
                <a:ea typeface="PMingLiU" pitchFamily="18" charset="-120"/>
              </a:rPr>
              <a:t>2</a:t>
            </a:r>
            <a:endParaRPr kumimoji="1" lang="zh-TW" altLang="en-US" sz="2400">
              <a:solidFill>
                <a:schemeClr val="tx1"/>
              </a:solidFill>
              <a:latin typeface="Times New Roman" panose="02020603050405020304" pitchFamily="18" charset="0"/>
              <a:ea typeface="PMingLiU" pitchFamily="18" charset="-120"/>
            </a:endParaRPr>
          </a:p>
        </p:txBody>
      </p:sp>
      <p:graphicFrame>
        <p:nvGraphicFramePr>
          <p:cNvPr id="7" name="物件 6"/>
          <p:cNvGraphicFramePr>
            <a:graphicFrameLocks noChangeAspect="1"/>
          </p:cNvGraphicFramePr>
          <p:nvPr/>
        </p:nvGraphicFramePr>
        <p:xfrm>
          <a:off x="990600" y="3429000"/>
          <a:ext cx="4419600" cy="1797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0" name="方程式" r:id="rId3" imgW="1142640" imgH="456840" progId="Equation.3">
                  <p:embed/>
                </p:oleObj>
              </mc:Choice>
              <mc:Fallback>
                <p:oleObj name="方程式" r:id="rId3" imgW="1142640" imgH="4568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3429000"/>
                        <a:ext cx="4419600" cy="1797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文字方塊 7"/>
          <p:cNvSpPr txBox="1">
            <a:spLocks noChangeArrowheads="1"/>
          </p:cNvSpPr>
          <p:nvPr/>
        </p:nvSpPr>
        <p:spPr bwMode="auto">
          <a:xfrm>
            <a:off x="5410200" y="3657600"/>
            <a:ext cx="32639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>
                <a:solidFill>
                  <a:srgbClr val="404040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600">
                <a:solidFill>
                  <a:srgbClr val="404040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400">
                <a:solidFill>
                  <a:srgbClr val="404040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kumimoji="1" lang="en-US" altLang="zh-TW" sz="2400">
                <a:solidFill>
                  <a:schemeClr val="tx1"/>
                </a:solidFill>
                <a:latin typeface="Times New Roman" panose="02020603050405020304" pitchFamily="18" charset="0"/>
                <a:ea typeface="PMingLiU" pitchFamily="18" charset="-120"/>
                <a:sym typeface="Wingdings" panose="05000000000000000000" pitchFamily="2" charset="2"/>
              </a:rPr>
              <a:t> Restoring force factor</a:t>
            </a:r>
            <a:endParaRPr kumimoji="1" lang="zh-TW" altLang="en-US" sz="2400">
              <a:solidFill>
                <a:schemeClr val="tx1"/>
              </a:solidFill>
              <a:latin typeface="Times New Roman" panose="02020603050405020304" pitchFamily="18" charset="0"/>
              <a:ea typeface="PMingLiU" pitchFamily="18" charset="-120"/>
            </a:endParaRPr>
          </a:p>
        </p:txBody>
      </p:sp>
      <p:sp>
        <p:nvSpPr>
          <p:cNvPr id="9" name="文字方塊 8"/>
          <p:cNvSpPr txBox="1">
            <a:spLocks noChangeArrowheads="1"/>
          </p:cNvSpPr>
          <p:nvPr/>
        </p:nvSpPr>
        <p:spPr bwMode="auto">
          <a:xfrm>
            <a:off x="5410200" y="4495800"/>
            <a:ext cx="216058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>
                <a:solidFill>
                  <a:srgbClr val="404040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600">
                <a:solidFill>
                  <a:srgbClr val="404040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400">
                <a:solidFill>
                  <a:srgbClr val="404040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kumimoji="1" lang="en-US" altLang="zh-TW" sz="2400">
                <a:solidFill>
                  <a:schemeClr val="tx1"/>
                </a:solidFill>
                <a:latin typeface="Times New Roman" panose="02020603050405020304" pitchFamily="18" charset="0"/>
                <a:ea typeface="PMingLiU" pitchFamily="18" charset="-120"/>
                <a:sym typeface="Wingdings" panose="05000000000000000000" pitchFamily="2" charset="2"/>
              </a:rPr>
              <a:t> Inertia factor</a:t>
            </a:r>
            <a:endParaRPr kumimoji="1" lang="zh-TW" altLang="en-US" sz="2400">
              <a:solidFill>
                <a:schemeClr val="tx1"/>
              </a:solidFill>
              <a:latin typeface="Times New Roman" panose="02020603050405020304" pitchFamily="18" charset="0"/>
              <a:ea typeface="PMingLiU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29082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8" grpId="0"/>
      <p:bldP spid="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extBox 2"/>
          <p:cNvSpPr txBox="1">
            <a:spLocks noChangeArrowheads="1"/>
          </p:cNvSpPr>
          <p:nvPr/>
        </p:nvSpPr>
        <p:spPr bwMode="auto">
          <a:xfrm>
            <a:off x="0" y="0"/>
            <a:ext cx="38512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>
                <a:solidFill>
                  <a:srgbClr val="404040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600">
                <a:solidFill>
                  <a:srgbClr val="404040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400">
                <a:solidFill>
                  <a:srgbClr val="404040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2400" b="1">
                <a:solidFill>
                  <a:srgbClr val="FF0000"/>
                </a:solidFill>
                <a:latin typeface="Times New Roman" panose="02020603050405020304" pitchFamily="18" charset="0"/>
                <a:ea typeface="PMingLiU" pitchFamily="18" charset="-120"/>
              </a:rPr>
              <a:t>Example, Transverse Wave:</a:t>
            </a:r>
          </a:p>
        </p:txBody>
      </p:sp>
      <p:pic>
        <p:nvPicPr>
          <p:cNvPr id="23555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1344613"/>
            <a:ext cx="8496300" cy="2414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36854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5" name="Text Box 5"/>
          <p:cNvSpPr txBox="1">
            <a:spLocks noChangeArrowheads="1"/>
          </p:cNvSpPr>
          <p:nvPr/>
        </p:nvSpPr>
        <p:spPr bwMode="auto">
          <a:xfrm>
            <a:off x="0" y="0"/>
            <a:ext cx="91440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3200" b="1" dirty="0" smtClean="0">
                <a:effectLst/>
              </a:rPr>
              <a:t>                        Transverse </a:t>
            </a:r>
            <a:r>
              <a:rPr lang="en-US" sz="3200" b="1" dirty="0">
                <a:effectLst/>
              </a:rPr>
              <a:t>Waves</a:t>
            </a:r>
          </a:p>
        </p:txBody>
      </p:sp>
      <p:pic>
        <p:nvPicPr>
          <p:cNvPr id="5126" name="Picture 6" descr="Twave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76400" y="990600"/>
            <a:ext cx="4610100" cy="1352550"/>
          </a:xfrm>
          <a:prstGeom prst="rect">
            <a:avLst/>
          </a:prstGeom>
          <a:noFill/>
        </p:spPr>
      </p:pic>
      <p:sp>
        <p:nvSpPr>
          <p:cNvPr id="5127" name="Text Box 7"/>
          <p:cNvSpPr txBox="1">
            <a:spLocks noChangeArrowheads="1"/>
          </p:cNvSpPr>
          <p:nvPr/>
        </p:nvSpPr>
        <p:spPr bwMode="auto">
          <a:xfrm>
            <a:off x="609600" y="2362200"/>
            <a:ext cx="8534400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800" dirty="0" smtClean="0">
                <a:effectLst/>
              </a:rPr>
              <a:t>   In </a:t>
            </a:r>
            <a:r>
              <a:rPr lang="en-US" sz="2800" dirty="0">
                <a:effectLst/>
              </a:rPr>
              <a:t>a transverse wave the matter in the wave moves </a:t>
            </a:r>
            <a:r>
              <a:rPr lang="en-US" sz="2800" dirty="0" smtClean="0">
                <a:effectLst/>
              </a:rPr>
              <a:t>up and </a:t>
            </a:r>
            <a:r>
              <a:rPr lang="en-US" sz="2800" dirty="0">
                <a:effectLst/>
              </a:rPr>
              <a:t>down at a right angle to the direction of the wave</a:t>
            </a:r>
          </a:p>
        </p:txBody>
      </p:sp>
      <p:pic>
        <p:nvPicPr>
          <p:cNvPr id="6" name="Picture 6" descr="waveparts1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828800" y="3581400"/>
            <a:ext cx="6428792" cy="29718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9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1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1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000" fill="hold"/>
                                        <p:tgtEl>
                                          <p:spTgt spid="5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2000" fill="hold"/>
                                        <p:tgtEl>
                                          <p:spTgt spid="5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2000"/>
                                        <p:tgtEl>
                                          <p:spTgt spid="5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2000"/>
                                        <p:tgtEl>
                                          <p:spTgt spid="5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1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1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1000" fill="hold"/>
                                        <p:tgtEl>
                                          <p:spTgt spid="5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1000" fill="hold"/>
                                        <p:tgtEl>
                                          <p:spTgt spid="5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" presetClass="exit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7" dur="1000"/>
                                        <p:tgtEl>
                                          <p:spTgt spid="5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000"/>
                                        <p:tgtEl>
                                          <p:spTgt spid="5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5" grpId="0"/>
      <p:bldP spid="5127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extBox 2"/>
          <p:cNvSpPr txBox="1">
            <a:spLocks noChangeArrowheads="1"/>
          </p:cNvSpPr>
          <p:nvPr/>
        </p:nvSpPr>
        <p:spPr bwMode="auto">
          <a:xfrm>
            <a:off x="0" y="0"/>
            <a:ext cx="38512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>
                <a:solidFill>
                  <a:srgbClr val="404040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600">
                <a:solidFill>
                  <a:srgbClr val="404040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400">
                <a:solidFill>
                  <a:srgbClr val="404040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2400" b="1">
                <a:solidFill>
                  <a:srgbClr val="FF0000"/>
                </a:solidFill>
                <a:latin typeface="Times New Roman" panose="02020603050405020304" pitchFamily="18" charset="0"/>
                <a:ea typeface="PMingLiU" pitchFamily="18" charset="-120"/>
              </a:rPr>
              <a:t>Example, Transverse Wave:</a:t>
            </a:r>
          </a:p>
        </p:txBody>
      </p:sp>
      <p:pic>
        <p:nvPicPr>
          <p:cNvPr id="24579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47800"/>
            <a:ext cx="9144000" cy="297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25367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extBox 1"/>
          <p:cNvSpPr txBox="1">
            <a:spLocks noChangeArrowheads="1"/>
          </p:cNvSpPr>
          <p:nvPr/>
        </p:nvSpPr>
        <p:spPr bwMode="auto">
          <a:xfrm>
            <a:off x="2514600" y="187325"/>
            <a:ext cx="25463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>
                <a:solidFill>
                  <a:srgbClr val="404040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600">
                <a:solidFill>
                  <a:srgbClr val="404040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400">
                <a:solidFill>
                  <a:srgbClr val="404040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2000" b="1" i="1">
                <a:solidFill>
                  <a:srgbClr val="0070C0"/>
                </a:solidFill>
                <a:latin typeface="Arial" panose="020B0604020202020204" pitchFamily="34" charset="0"/>
                <a:ea typeface="PMingLiU" pitchFamily="18" charset="-120"/>
                <a:cs typeface="Arial" panose="020B0604020202020204" pitchFamily="34" charset="0"/>
              </a:rPr>
              <a:t>The Wave Equation</a:t>
            </a:r>
          </a:p>
        </p:txBody>
      </p:sp>
      <p:pic>
        <p:nvPicPr>
          <p:cNvPr id="11273" name="Picture 9"/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rgbClr val="FFFF00">
                <a:tint val="45000"/>
                <a:satMod val="400000"/>
              </a:srgbClr>
            </a:duotone>
          </a:blip>
          <a:srcRect/>
          <a:stretch>
            <a:fillRect/>
          </a:stretch>
        </p:blipFill>
        <p:spPr bwMode="auto">
          <a:xfrm>
            <a:off x="1905000" y="3352800"/>
            <a:ext cx="5538304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25604" name="物件 1"/>
          <p:cNvGraphicFramePr>
            <a:graphicFrameLocks noChangeAspect="1"/>
          </p:cNvGraphicFramePr>
          <p:nvPr/>
        </p:nvGraphicFramePr>
        <p:xfrm>
          <a:off x="2362200" y="1600200"/>
          <a:ext cx="3867150" cy="73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8" name="方程式" r:id="rId4" imgW="1051200" imgH="191880" progId="Equation.3">
                  <p:embed/>
                </p:oleObj>
              </mc:Choice>
              <mc:Fallback>
                <p:oleObj name="方程式" r:id="rId4" imgW="1051200" imgH="1918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62200" y="1600200"/>
                        <a:ext cx="3867150" cy="736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605" name="文字方塊 2"/>
          <p:cNvSpPr txBox="1">
            <a:spLocks noChangeArrowheads="1"/>
          </p:cNvSpPr>
          <p:nvPr/>
        </p:nvSpPr>
        <p:spPr bwMode="auto">
          <a:xfrm>
            <a:off x="381000" y="914400"/>
            <a:ext cx="84582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>
                <a:solidFill>
                  <a:srgbClr val="404040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600">
                <a:solidFill>
                  <a:srgbClr val="404040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400">
                <a:solidFill>
                  <a:srgbClr val="404040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kumimoji="1" lang="en-US" altLang="zh-TW" sz="3200">
                <a:solidFill>
                  <a:schemeClr val="tx1"/>
                </a:solidFill>
                <a:latin typeface="Times New Roman" panose="02020603050405020304" pitchFamily="18" charset="0"/>
                <a:ea typeface="PMingLiU" pitchFamily="18" charset="-120"/>
              </a:rPr>
              <a:t>A travelling wave is always in the following form:</a:t>
            </a:r>
            <a:endParaRPr kumimoji="1" lang="zh-TW" altLang="en-US" sz="3200">
              <a:solidFill>
                <a:schemeClr val="tx1"/>
              </a:solidFill>
              <a:latin typeface="Times New Roman" panose="02020603050405020304" pitchFamily="18" charset="0"/>
              <a:ea typeface="PMingLiU" pitchFamily="18" charset="-120"/>
            </a:endParaRPr>
          </a:p>
        </p:txBody>
      </p:sp>
      <p:sp>
        <p:nvSpPr>
          <p:cNvPr id="25606" name="文字方塊 3"/>
          <p:cNvSpPr txBox="1">
            <a:spLocks noChangeArrowheads="1"/>
          </p:cNvSpPr>
          <p:nvPr/>
        </p:nvSpPr>
        <p:spPr bwMode="auto">
          <a:xfrm>
            <a:off x="381000" y="2590800"/>
            <a:ext cx="8469313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>
                <a:solidFill>
                  <a:srgbClr val="404040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600">
                <a:solidFill>
                  <a:srgbClr val="404040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400">
                <a:solidFill>
                  <a:srgbClr val="404040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kumimoji="1" lang="en-US" altLang="zh-TW" sz="3200">
                <a:solidFill>
                  <a:schemeClr val="tx1"/>
                </a:solidFill>
                <a:latin typeface="Times New Roman" panose="02020603050405020304" pitchFamily="18" charset="0"/>
                <a:ea typeface="PMingLiU" pitchFamily="18" charset="-120"/>
              </a:rPr>
              <a:t>Such functions are solutions of the wave equation:</a:t>
            </a:r>
            <a:endParaRPr kumimoji="1" lang="zh-TW" altLang="en-US" sz="3200">
              <a:solidFill>
                <a:schemeClr val="tx1"/>
              </a:solidFill>
              <a:latin typeface="Times New Roman" panose="02020603050405020304" pitchFamily="18" charset="0"/>
              <a:ea typeface="PMingLiU" pitchFamily="18" charset="-120"/>
            </a:endParaRPr>
          </a:p>
        </p:txBody>
      </p:sp>
      <p:sp>
        <p:nvSpPr>
          <p:cNvPr id="25607" name="文字方塊 4"/>
          <p:cNvSpPr txBox="1">
            <a:spLocks noChangeArrowheads="1"/>
          </p:cNvSpPr>
          <p:nvPr/>
        </p:nvSpPr>
        <p:spPr bwMode="auto">
          <a:xfrm>
            <a:off x="533400" y="5105400"/>
            <a:ext cx="83820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>
                <a:solidFill>
                  <a:srgbClr val="404040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600">
                <a:solidFill>
                  <a:srgbClr val="404040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400">
                <a:solidFill>
                  <a:srgbClr val="404040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kumimoji="1" lang="en-US" altLang="zh-TW" sz="2400">
                <a:solidFill>
                  <a:schemeClr val="tx1"/>
                </a:solidFill>
                <a:latin typeface="Times New Roman" panose="02020603050405020304" pitchFamily="18" charset="0"/>
                <a:ea typeface="PMingLiU" pitchFamily="18" charset="-120"/>
              </a:rPr>
              <a:t># It is a </a:t>
            </a:r>
            <a:r>
              <a:rPr kumimoji="1" lang="en-US" altLang="zh-TW" sz="2400">
                <a:solidFill>
                  <a:srgbClr val="FF0000"/>
                </a:solidFill>
                <a:latin typeface="Times New Roman" panose="02020603050405020304" pitchFamily="18" charset="0"/>
                <a:ea typeface="PMingLiU" pitchFamily="18" charset="-120"/>
              </a:rPr>
              <a:t>linear </a:t>
            </a:r>
            <a:r>
              <a:rPr kumimoji="1" lang="en-US" altLang="zh-TW" sz="2400">
                <a:solidFill>
                  <a:schemeClr val="tx1"/>
                </a:solidFill>
                <a:latin typeface="Times New Roman" panose="02020603050405020304" pitchFamily="18" charset="0"/>
                <a:ea typeface="PMingLiU" pitchFamily="18" charset="-120"/>
              </a:rPr>
              <a:t>partial differential equation; when </a:t>
            </a:r>
            <a:r>
              <a:rPr kumimoji="1" lang="en-US" altLang="zh-TW" sz="2400" i="1">
                <a:solidFill>
                  <a:schemeClr val="tx1"/>
                </a:solidFill>
                <a:latin typeface="Times New Roman" panose="02020603050405020304" pitchFamily="18" charset="0"/>
                <a:ea typeface="PMingLiU" pitchFamily="18" charset="-120"/>
              </a:rPr>
              <a:t>y</a:t>
            </a:r>
            <a:r>
              <a:rPr kumimoji="1" lang="en-US" altLang="zh-TW" sz="2400" baseline="-25000">
                <a:solidFill>
                  <a:schemeClr val="tx1"/>
                </a:solidFill>
                <a:latin typeface="Times New Roman" panose="02020603050405020304" pitchFamily="18" charset="0"/>
                <a:ea typeface="PMingLiU" pitchFamily="18" charset="-120"/>
              </a:rPr>
              <a:t>1</a:t>
            </a:r>
            <a:r>
              <a:rPr kumimoji="1" lang="en-US" altLang="zh-TW" sz="2400">
                <a:solidFill>
                  <a:schemeClr val="tx1"/>
                </a:solidFill>
                <a:latin typeface="Times New Roman" panose="02020603050405020304" pitchFamily="18" charset="0"/>
                <a:ea typeface="PMingLiU" pitchFamily="18" charset="-120"/>
              </a:rPr>
              <a:t> and </a:t>
            </a:r>
            <a:r>
              <a:rPr kumimoji="1" lang="en-US" altLang="zh-TW" sz="2400" i="1">
                <a:solidFill>
                  <a:schemeClr val="tx1"/>
                </a:solidFill>
                <a:latin typeface="Times New Roman" panose="02020603050405020304" pitchFamily="18" charset="0"/>
                <a:ea typeface="PMingLiU" pitchFamily="18" charset="-120"/>
              </a:rPr>
              <a:t>y</a:t>
            </a:r>
            <a:r>
              <a:rPr kumimoji="1" lang="en-US" altLang="zh-TW" sz="2400" baseline="-25000">
                <a:solidFill>
                  <a:schemeClr val="tx1"/>
                </a:solidFill>
                <a:latin typeface="Times New Roman" panose="02020603050405020304" pitchFamily="18" charset="0"/>
                <a:ea typeface="PMingLiU" pitchFamily="18" charset="-120"/>
              </a:rPr>
              <a:t>2</a:t>
            </a:r>
            <a:r>
              <a:rPr kumimoji="1" lang="en-US" altLang="zh-TW" sz="2400">
                <a:solidFill>
                  <a:schemeClr val="tx1"/>
                </a:solidFill>
                <a:latin typeface="Times New Roman" panose="02020603050405020304" pitchFamily="18" charset="0"/>
                <a:ea typeface="PMingLiU" pitchFamily="18" charset="-120"/>
              </a:rPr>
              <a:t> are solutions, any </a:t>
            </a:r>
            <a:r>
              <a:rPr kumimoji="1" lang="en-US" altLang="zh-TW" sz="2400">
                <a:solidFill>
                  <a:srgbClr val="FF0000"/>
                </a:solidFill>
                <a:latin typeface="Times New Roman" panose="02020603050405020304" pitchFamily="18" charset="0"/>
                <a:ea typeface="PMingLiU" pitchFamily="18" charset="-120"/>
              </a:rPr>
              <a:t>linear</a:t>
            </a:r>
            <a:r>
              <a:rPr kumimoji="1" lang="en-US" altLang="zh-TW" sz="2400">
                <a:solidFill>
                  <a:schemeClr val="tx1"/>
                </a:solidFill>
                <a:latin typeface="Times New Roman" panose="02020603050405020304" pitchFamily="18" charset="0"/>
                <a:ea typeface="PMingLiU" pitchFamily="18" charset="-120"/>
              </a:rPr>
              <a:t> combination of  </a:t>
            </a:r>
            <a:r>
              <a:rPr kumimoji="1" lang="en-US" altLang="zh-TW" sz="2400" i="1">
                <a:solidFill>
                  <a:schemeClr val="tx1"/>
                </a:solidFill>
                <a:latin typeface="Times New Roman" panose="02020603050405020304" pitchFamily="18" charset="0"/>
                <a:ea typeface="PMingLiU" pitchFamily="18" charset="-120"/>
              </a:rPr>
              <a:t>y</a:t>
            </a:r>
            <a:r>
              <a:rPr kumimoji="1" lang="en-US" altLang="zh-TW" sz="2400" baseline="-25000">
                <a:solidFill>
                  <a:schemeClr val="tx1"/>
                </a:solidFill>
                <a:latin typeface="Times New Roman" panose="02020603050405020304" pitchFamily="18" charset="0"/>
                <a:ea typeface="PMingLiU" pitchFamily="18" charset="-120"/>
              </a:rPr>
              <a:t>1</a:t>
            </a:r>
            <a:r>
              <a:rPr kumimoji="1" lang="en-US" altLang="zh-TW" sz="2400">
                <a:solidFill>
                  <a:schemeClr val="tx1"/>
                </a:solidFill>
                <a:latin typeface="Times New Roman" panose="02020603050405020304" pitchFamily="18" charset="0"/>
                <a:ea typeface="PMingLiU" pitchFamily="18" charset="-120"/>
              </a:rPr>
              <a:t> and </a:t>
            </a:r>
            <a:r>
              <a:rPr kumimoji="1" lang="en-US" altLang="zh-TW" sz="2400" i="1">
                <a:solidFill>
                  <a:schemeClr val="tx1"/>
                </a:solidFill>
                <a:latin typeface="Times New Roman" panose="02020603050405020304" pitchFamily="18" charset="0"/>
                <a:ea typeface="PMingLiU" pitchFamily="18" charset="-120"/>
              </a:rPr>
              <a:t>y</a:t>
            </a:r>
            <a:r>
              <a:rPr kumimoji="1" lang="en-US" altLang="zh-TW" sz="2400" baseline="-25000">
                <a:solidFill>
                  <a:schemeClr val="tx1"/>
                </a:solidFill>
                <a:latin typeface="Times New Roman" panose="02020603050405020304" pitchFamily="18" charset="0"/>
                <a:ea typeface="PMingLiU" pitchFamily="18" charset="-120"/>
              </a:rPr>
              <a:t>2</a:t>
            </a:r>
            <a:r>
              <a:rPr kumimoji="1" lang="en-US" altLang="zh-TW" sz="2400">
                <a:solidFill>
                  <a:schemeClr val="tx1"/>
                </a:solidFill>
                <a:latin typeface="Times New Roman" panose="02020603050405020304" pitchFamily="18" charset="0"/>
                <a:ea typeface="PMingLiU" pitchFamily="18" charset="-120"/>
              </a:rPr>
              <a:t> (like </a:t>
            </a:r>
            <a:r>
              <a:rPr kumimoji="1" lang="en-US" altLang="zh-TW" sz="2400" i="1">
                <a:solidFill>
                  <a:schemeClr val="tx1"/>
                </a:solidFill>
                <a:latin typeface="Times New Roman" panose="02020603050405020304" pitchFamily="18" charset="0"/>
                <a:ea typeface="PMingLiU" pitchFamily="18" charset="-120"/>
              </a:rPr>
              <a:t>ay</a:t>
            </a:r>
            <a:r>
              <a:rPr kumimoji="1" lang="en-US" altLang="zh-TW" sz="2400" baseline="-25000">
                <a:solidFill>
                  <a:schemeClr val="tx1"/>
                </a:solidFill>
                <a:latin typeface="Times New Roman" panose="02020603050405020304" pitchFamily="18" charset="0"/>
                <a:ea typeface="PMingLiU" pitchFamily="18" charset="-120"/>
              </a:rPr>
              <a:t>1</a:t>
            </a:r>
            <a:r>
              <a:rPr kumimoji="1" lang="en-US" altLang="zh-TW" sz="2400">
                <a:solidFill>
                  <a:schemeClr val="tx1"/>
                </a:solidFill>
                <a:latin typeface="Times New Roman" panose="02020603050405020304" pitchFamily="18" charset="0"/>
                <a:ea typeface="PMingLiU" pitchFamily="18" charset="-120"/>
              </a:rPr>
              <a:t>+</a:t>
            </a:r>
            <a:r>
              <a:rPr kumimoji="1" lang="en-US" altLang="zh-TW" sz="2400" i="1">
                <a:solidFill>
                  <a:schemeClr val="tx1"/>
                </a:solidFill>
                <a:latin typeface="Times New Roman" panose="02020603050405020304" pitchFamily="18" charset="0"/>
                <a:ea typeface="PMingLiU" pitchFamily="18" charset="-120"/>
              </a:rPr>
              <a:t>by</a:t>
            </a:r>
            <a:r>
              <a:rPr kumimoji="1" lang="en-US" altLang="zh-TW" sz="2400" baseline="-25000">
                <a:solidFill>
                  <a:schemeClr val="tx1"/>
                </a:solidFill>
                <a:latin typeface="Times New Roman" panose="02020603050405020304" pitchFamily="18" charset="0"/>
                <a:ea typeface="PMingLiU" pitchFamily="18" charset="-120"/>
              </a:rPr>
              <a:t>2</a:t>
            </a:r>
            <a:r>
              <a:rPr kumimoji="1" lang="en-US" altLang="zh-TW" sz="2400">
                <a:solidFill>
                  <a:schemeClr val="tx1"/>
                </a:solidFill>
                <a:latin typeface="Times New Roman" panose="02020603050405020304" pitchFamily="18" charset="0"/>
                <a:ea typeface="PMingLiU" pitchFamily="18" charset="-120"/>
              </a:rPr>
              <a:t>) is also a solution.</a:t>
            </a:r>
            <a:endParaRPr kumimoji="1" lang="zh-TW" altLang="en-US" sz="2400">
              <a:solidFill>
                <a:schemeClr val="tx1"/>
              </a:solidFill>
              <a:latin typeface="Times New Roman" panose="02020603050405020304" pitchFamily="18" charset="0"/>
              <a:ea typeface="PMingLiU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72963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extBox 1"/>
          <p:cNvSpPr txBox="1">
            <a:spLocks noChangeArrowheads="1"/>
          </p:cNvSpPr>
          <p:nvPr/>
        </p:nvSpPr>
        <p:spPr bwMode="auto">
          <a:xfrm>
            <a:off x="631825" y="103188"/>
            <a:ext cx="362902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>
                <a:solidFill>
                  <a:srgbClr val="404040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600">
                <a:solidFill>
                  <a:srgbClr val="404040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400">
                <a:solidFill>
                  <a:srgbClr val="404040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2000" b="1" i="1">
                <a:solidFill>
                  <a:srgbClr val="0070C0"/>
                </a:solidFill>
                <a:latin typeface="Arial" panose="020B0604020202020204" pitchFamily="34" charset="0"/>
                <a:ea typeface="PMingLiU" pitchFamily="18" charset="-120"/>
                <a:cs typeface="Arial" panose="020B0604020202020204" pitchFamily="34" charset="0"/>
              </a:rPr>
              <a:t>The Superposition of Waves</a:t>
            </a:r>
          </a:p>
        </p:txBody>
      </p:sp>
      <p:pic>
        <p:nvPicPr>
          <p:cNvPr id="2662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152400"/>
            <a:ext cx="3400425" cy="6410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28" name="TextBox 5"/>
          <p:cNvSpPr txBox="1">
            <a:spLocks noChangeArrowheads="1"/>
          </p:cNvSpPr>
          <p:nvPr/>
        </p:nvSpPr>
        <p:spPr bwMode="auto">
          <a:xfrm>
            <a:off x="609600" y="1447800"/>
            <a:ext cx="4343400" cy="3046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>
                <a:solidFill>
                  <a:srgbClr val="404040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600">
                <a:solidFill>
                  <a:srgbClr val="404040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400">
                <a:solidFill>
                  <a:srgbClr val="404040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2400">
                <a:solidFill>
                  <a:schemeClr val="tx1"/>
                </a:solidFill>
                <a:latin typeface="Times New Roman" panose="02020603050405020304" pitchFamily="18" charset="0"/>
                <a:ea typeface="PMingLiU" pitchFamily="18" charset="-120"/>
              </a:rPr>
              <a:t>Overlapping waves algebraically add to produce a </a:t>
            </a:r>
            <a:r>
              <a:rPr lang="en-US" altLang="zh-TW" sz="2400" b="1">
                <a:solidFill>
                  <a:schemeClr val="tx1"/>
                </a:solidFill>
                <a:latin typeface="Times New Roman" panose="02020603050405020304" pitchFamily="18" charset="0"/>
                <a:ea typeface="PMingLiU" pitchFamily="18" charset="-120"/>
              </a:rPr>
              <a:t>resultant wave (or net wave).</a:t>
            </a:r>
          </a:p>
          <a:p>
            <a:pPr eaLnBrk="1" hangingPunct="1">
              <a:spcBef>
                <a:spcPct val="0"/>
              </a:spcBef>
              <a:buClrTx/>
              <a:buFontTx/>
              <a:buChar char="•"/>
            </a:pPr>
            <a:endParaRPr lang="en-US" altLang="zh-TW" sz="2400" b="1">
              <a:solidFill>
                <a:schemeClr val="tx1"/>
              </a:solidFill>
              <a:latin typeface="Times New Roman" panose="02020603050405020304" pitchFamily="18" charset="0"/>
              <a:ea typeface="PMingLiU" pitchFamily="18" charset="-120"/>
            </a:endParaRP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2400">
                <a:solidFill>
                  <a:schemeClr val="tx1"/>
                </a:solidFill>
                <a:latin typeface="Times New Roman" panose="02020603050405020304" pitchFamily="18" charset="0"/>
                <a:ea typeface="PMingLiU" pitchFamily="18" charset="-120"/>
              </a:rPr>
              <a:t>Overlapping waves do not in any way alter the travel of each other.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zh-TW" sz="2400">
              <a:solidFill>
                <a:schemeClr val="tx1"/>
              </a:solidFill>
              <a:latin typeface="Times New Roman" panose="02020603050405020304" pitchFamily="18" charset="0"/>
              <a:ea typeface="PMingLiU" pitchFamily="18" charset="-120"/>
            </a:endParaRP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2400">
                <a:solidFill>
                  <a:schemeClr val="tx1"/>
                </a:solidFill>
                <a:latin typeface="Times New Roman" panose="02020603050405020304" pitchFamily="18" charset="0"/>
                <a:ea typeface="PMingLiU" pitchFamily="18" charset="-120"/>
              </a:rPr>
              <a:t>They interfere but do not interact.</a:t>
            </a:r>
          </a:p>
        </p:txBody>
      </p:sp>
      <p:pic>
        <p:nvPicPr>
          <p:cNvPr id="26629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609600"/>
            <a:ext cx="3825875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30" name="文字方塊 1"/>
          <p:cNvSpPr txBox="1">
            <a:spLocks noChangeArrowheads="1"/>
          </p:cNvSpPr>
          <p:nvPr/>
        </p:nvSpPr>
        <p:spPr bwMode="auto">
          <a:xfrm>
            <a:off x="304800" y="5105400"/>
            <a:ext cx="49530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>
                <a:solidFill>
                  <a:srgbClr val="404040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600">
                <a:solidFill>
                  <a:srgbClr val="404040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400">
                <a:solidFill>
                  <a:srgbClr val="404040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kumimoji="1" lang="en-US" altLang="zh-TW" sz="2400">
                <a:solidFill>
                  <a:srgbClr val="6600FF"/>
                </a:solidFill>
                <a:latin typeface="Times New Roman" panose="02020603050405020304" pitchFamily="18" charset="0"/>
                <a:ea typeface="PMingLiU" pitchFamily="18" charset="-120"/>
              </a:rPr>
              <a:t># The </a:t>
            </a:r>
            <a:r>
              <a:rPr kumimoji="1" lang="en-US" altLang="zh-TW" sz="2400">
                <a:solidFill>
                  <a:srgbClr val="FF0000"/>
                </a:solidFill>
                <a:latin typeface="Times New Roman" panose="02020603050405020304" pitchFamily="18" charset="0"/>
                <a:ea typeface="PMingLiU" pitchFamily="18" charset="-120"/>
              </a:rPr>
              <a:t>principle of linear superposition </a:t>
            </a:r>
            <a:r>
              <a:rPr kumimoji="1" lang="en-US" altLang="zh-TW" sz="2400">
                <a:solidFill>
                  <a:srgbClr val="6600FF"/>
                </a:solidFill>
                <a:latin typeface="Times New Roman" panose="02020603050405020304" pitchFamily="18" charset="0"/>
                <a:ea typeface="PMingLiU" pitchFamily="18" charset="-120"/>
              </a:rPr>
              <a:t>is valid only when the amplitude is small. </a:t>
            </a:r>
            <a:endParaRPr kumimoji="1" lang="zh-TW" altLang="en-US" sz="2400">
              <a:solidFill>
                <a:srgbClr val="6600FF"/>
              </a:solidFill>
              <a:latin typeface="Times New Roman" panose="02020603050405020304" pitchFamily="18" charset="0"/>
              <a:ea typeface="PMingLiU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212538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extBox 1"/>
          <p:cNvSpPr txBox="1">
            <a:spLocks noChangeArrowheads="1"/>
          </p:cNvSpPr>
          <p:nvPr/>
        </p:nvSpPr>
        <p:spPr bwMode="auto">
          <a:xfrm>
            <a:off x="0" y="0"/>
            <a:ext cx="284321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>
                <a:solidFill>
                  <a:srgbClr val="404040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600">
                <a:solidFill>
                  <a:srgbClr val="404040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400">
                <a:solidFill>
                  <a:srgbClr val="404040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2000" b="1" i="1">
                <a:solidFill>
                  <a:srgbClr val="0070C0"/>
                </a:solidFill>
                <a:latin typeface="Arial" panose="020B0604020202020204" pitchFamily="34" charset="0"/>
                <a:ea typeface="PMingLiU" pitchFamily="18" charset="-120"/>
                <a:cs typeface="Arial" panose="020B0604020202020204" pitchFamily="34" charset="0"/>
              </a:rPr>
              <a:t>Interference of Waves</a:t>
            </a:r>
          </a:p>
        </p:txBody>
      </p:sp>
      <p:sp>
        <p:nvSpPr>
          <p:cNvPr id="27651" name="TextBox 5"/>
          <p:cNvSpPr txBox="1">
            <a:spLocks noChangeArrowheads="1"/>
          </p:cNvSpPr>
          <p:nvPr/>
        </p:nvSpPr>
        <p:spPr bwMode="auto">
          <a:xfrm>
            <a:off x="228600" y="685800"/>
            <a:ext cx="84582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>
                <a:solidFill>
                  <a:srgbClr val="404040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600">
                <a:solidFill>
                  <a:srgbClr val="404040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400">
                <a:solidFill>
                  <a:srgbClr val="404040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2400">
                <a:solidFill>
                  <a:schemeClr val="tx1"/>
                </a:solidFill>
                <a:latin typeface="Times New Roman" panose="02020603050405020304" pitchFamily="18" charset="0"/>
                <a:ea typeface="PMingLiU" pitchFamily="18" charset="-120"/>
              </a:rPr>
              <a:t>If two sinusoidal waves of the same amplitude and wavelength travel in the </a:t>
            </a:r>
            <a:r>
              <a:rPr lang="en-US" altLang="zh-TW" sz="2400" i="1">
                <a:solidFill>
                  <a:schemeClr val="tx1"/>
                </a:solidFill>
                <a:latin typeface="Times New Roman" panose="02020603050405020304" pitchFamily="18" charset="0"/>
                <a:ea typeface="PMingLiU" pitchFamily="18" charset="-120"/>
              </a:rPr>
              <a:t>same </a:t>
            </a:r>
            <a:r>
              <a:rPr lang="en-US" altLang="zh-TW" sz="2400">
                <a:solidFill>
                  <a:schemeClr val="tx1"/>
                </a:solidFill>
                <a:latin typeface="Times New Roman" panose="02020603050405020304" pitchFamily="18" charset="0"/>
                <a:ea typeface="PMingLiU" pitchFamily="18" charset="-120"/>
              </a:rPr>
              <a:t>direction along a stretched string, they interfere to produce a resultant sinusoidal wave traveling in that direction.</a:t>
            </a:r>
          </a:p>
        </p:txBody>
      </p:sp>
      <p:grpSp>
        <p:nvGrpSpPr>
          <p:cNvPr id="27652" name="Group 14"/>
          <p:cNvGrpSpPr>
            <a:grpSpLocks/>
          </p:cNvGrpSpPr>
          <p:nvPr/>
        </p:nvGrpSpPr>
        <p:grpSpPr bwMode="auto">
          <a:xfrm>
            <a:off x="609600" y="2057400"/>
            <a:ext cx="8229600" cy="3429000"/>
            <a:chOff x="1371600" y="2057400"/>
            <a:chExt cx="7467600" cy="2847975"/>
          </a:xfrm>
        </p:grpSpPr>
        <p:pic>
          <p:nvPicPr>
            <p:cNvPr id="2765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71600" y="2057400"/>
              <a:ext cx="2276475" cy="3238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65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71600" y="2667000"/>
              <a:ext cx="2657475" cy="333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658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2000" y="2133600"/>
              <a:ext cx="4267200" cy="5524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659" name="Picture 6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14800" y="3429000"/>
              <a:ext cx="4213070" cy="1476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27653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4724400"/>
            <a:ext cx="4292600" cy="148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Striped Right Arrow 12"/>
          <p:cNvSpPr>
            <a:spLocks/>
          </p:cNvSpPr>
          <p:nvPr/>
        </p:nvSpPr>
        <p:spPr bwMode="auto">
          <a:xfrm>
            <a:off x="3581400" y="2514600"/>
            <a:ext cx="304800" cy="152400"/>
          </a:xfrm>
          <a:custGeom>
            <a:avLst/>
            <a:gdLst>
              <a:gd name="T0" fmla="*/ 228600 w 304800"/>
              <a:gd name="T1" fmla="*/ 0 h 152400"/>
              <a:gd name="T2" fmla="*/ 0 w 304800"/>
              <a:gd name="T3" fmla="*/ 76200 h 152400"/>
              <a:gd name="T4" fmla="*/ 228600 w 304800"/>
              <a:gd name="T5" fmla="*/ 152400 h 152400"/>
              <a:gd name="T6" fmla="*/ 304800 w 304800"/>
              <a:gd name="T7" fmla="*/ 76200 h 1524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23812 w 304800"/>
              <a:gd name="T13" fmla="*/ 38100 h 152400"/>
              <a:gd name="T14" fmla="*/ 266700 w 304800"/>
              <a:gd name="T15" fmla="*/ 114300 h 1524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04800" h="152400">
                <a:moveTo>
                  <a:pt x="0" y="38100"/>
                </a:moveTo>
                <a:lnTo>
                  <a:pt x="4763" y="38100"/>
                </a:lnTo>
                <a:lnTo>
                  <a:pt x="4763" y="114300"/>
                </a:lnTo>
                <a:lnTo>
                  <a:pt x="0" y="114300"/>
                </a:lnTo>
                <a:lnTo>
                  <a:pt x="0" y="38100"/>
                </a:lnTo>
                <a:close/>
                <a:moveTo>
                  <a:pt x="9525" y="38100"/>
                </a:moveTo>
                <a:lnTo>
                  <a:pt x="19050" y="38100"/>
                </a:lnTo>
                <a:lnTo>
                  <a:pt x="19050" y="114300"/>
                </a:lnTo>
                <a:lnTo>
                  <a:pt x="9525" y="114300"/>
                </a:lnTo>
                <a:lnTo>
                  <a:pt x="9525" y="38100"/>
                </a:lnTo>
                <a:close/>
                <a:moveTo>
                  <a:pt x="23812" y="38100"/>
                </a:moveTo>
                <a:lnTo>
                  <a:pt x="228600" y="38100"/>
                </a:lnTo>
                <a:lnTo>
                  <a:pt x="228600" y="0"/>
                </a:lnTo>
                <a:lnTo>
                  <a:pt x="304800" y="76200"/>
                </a:lnTo>
                <a:lnTo>
                  <a:pt x="228600" y="152400"/>
                </a:lnTo>
                <a:lnTo>
                  <a:pt x="228600" y="114300"/>
                </a:lnTo>
                <a:lnTo>
                  <a:pt x="23812" y="114300"/>
                </a:lnTo>
                <a:lnTo>
                  <a:pt x="23812" y="38100"/>
                </a:lnTo>
                <a:close/>
              </a:path>
            </a:pathLst>
          </a:custGeom>
          <a:gradFill rotWithShape="1">
            <a:gsLst>
              <a:gs pos="0">
                <a:srgbClr val="E1E1FF"/>
              </a:gs>
              <a:gs pos="64999">
                <a:srgbClr val="B6B6FF"/>
              </a:gs>
              <a:gs pos="100000">
                <a:srgbClr val="9595FF"/>
              </a:gs>
            </a:gsLst>
            <a:lin ang="5400000" scaled="1"/>
          </a:gradFill>
          <a:ln w="9525" cap="flat" cmpd="sng">
            <a:solidFill>
              <a:srgbClr val="2E2ECB"/>
            </a:solidFill>
            <a:prstDash val="solid"/>
            <a:round/>
            <a:headEnd/>
            <a:tailEnd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  <p:txBody>
          <a:bodyPr anchor="ctr"/>
          <a:lstStyle/>
          <a:p>
            <a:pPr eaLnBrk="1" hangingPunct="1">
              <a:defRPr/>
            </a:pPr>
            <a:endParaRPr lang="en-US"/>
          </a:p>
        </p:txBody>
      </p:sp>
      <p:sp>
        <p:nvSpPr>
          <p:cNvPr id="14" name="Down Arrow 13"/>
          <p:cNvSpPr>
            <a:spLocks noChangeArrowheads="1"/>
          </p:cNvSpPr>
          <p:nvPr/>
        </p:nvSpPr>
        <p:spPr bwMode="auto">
          <a:xfrm>
            <a:off x="6019800" y="2971800"/>
            <a:ext cx="609600" cy="533400"/>
          </a:xfrm>
          <a:prstGeom prst="downArrow">
            <a:avLst>
              <a:gd name="adj1" fmla="val 50000"/>
              <a:gd name="adj2" fmla="val 50000"/>
            </a:avLst>
          </a:prstGeom>
          <a:gradFill rotWithShape="1">
            <a:gsLst>
              <a:gs pos="0">
                <a:srgbClr val="9595FF"/>
              </a:gs>
              <a:gs pos="35001">
                <a:srgbClr val="B6B6FF"/>
              </a:gs>
              <a:gs pos="100000">
                <a:srgbClr val="E1E1FF"/>
              </a:gs>
            </a:gsLst>
            <a:lin ang="16200000" scaled="1"/>
          </a:gradFill>
          <a:ln w="9525">
            <a:solidFill>
              <a:srgbClr val="2E2ECB"/>
            </a:solidFill>
            <a:miter lim="800000"/>
            <a:headEnd/>
            <a:tailEnd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  <p:txBody>
          <a:bodyPr anchor="ctr"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9pPr>
          </a:lstStyle>
          <a:p>
            <a:pPr algn="ctr" eaLnBrk="1" hangingPunct="1">
              <a:defRPr/>
            </a:pPr>
            <a:endParaRPr kumimoji="0" lang="zh-TW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1568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473075"/>
            <a:ext cx="7924800" cy="6148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75" name="TextBox 1"/>
          <p:cNvSpPr txBox="1">
            <a:spLocks noChangeArrowheads="1"/>
          </p:cNvSpPr>
          <p:nvPr/>
        </p:nvSpPr>
        <p:spPr bwMode="auto">
          <a:xfrm>
            <a:off x="0" y="0"/>
            <a:ext cx="284321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>
                <a:solidFill>
                  <a:srgbClr val="404040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600">
                <a:solidFill>
                  <a:srgbClr val="404040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400">
                <a:solidFill>
                  <a:srgbClr val="404040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2000" b="1" i="1">
                <a:solidFill>
                  <a:srgbClr val="0070C0"/>
                </a:solidFill>
                <a:latin typeface="Arial" panose="020B0604020202020204" pitchFamily="34" charset="0"/>
                <a:ea typeface="PMingLiU" pitchFamily="18" charset="-120"/>
                <a:cs typeface="Arial" panose="020B0604020202020204" pitchFamily="34" charset="0"/>
              </a:rPr>
              <a:t>Interference of Waves</a:t>
            </a:r>
          </a:p>
        </p:txBody>
      </p:sp>
    </p:spTree>
    <p:extLst>
      <p:ext uri="{BB962C8B-B14F-4D97-AF65-F5344CB8AC3E}">
        <p14:creationId xmlns:p14="http://schemas.microsoft.com/office/powerpoint/2010/main" val="4141329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609600"/>
            <a:ext cx="8697913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699" name="TextBox 1"/>
          <p:cNvSpPr txBox="1">
            <a:spLocks noChangeArrowheads="1"/>
          </p:cNvSpPr>
          <p:nvPr/>
        </p:nvSpPr>
        <p:spPr bwMode="auto">
          <a:xfrm>
            <a:off x="609600" y="26988"/>
            <a:ext cx="284321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>
                <a:solidFill>
                  <a:srgbClr val="404040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600">
                <a:solidFill>
                  <a:srgbClr val="404040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400">
                <a:solidFill>
                  <a:srgbClr val="404040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2000" b="1" i="1">
                <a:solidFill>
                  <a:srgbClr val="0070C0"/>
                </a:solidFill>
                <a:latin typeface="Arial" panose="020B0604020202020204" pitchFamily="34" charset="0"/>
                <a:ea typeface="PMingLiU" pitchFamily="18" charset="-120"/>
                <a:cs typeface="Arial" panose="020B0604020202020204" pitchFamily="34" charset="0"/>
              </a:rPr>
              <a:t>Interference of Waves</a:t>
            </a:r>
          </a:p>
        </p:txBody>
      </p:sp>
    </p:spTree>
    <p:extLst>
      <p:ext uri="{BB962C8B-B14F-4D97-AF65-F5344CB8AC3E}">
        <p14:creationId xmlns:p14="http://schemas.microsoft.com/office/powerpoint/2010/main" val="1418710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extBox 2"/>
          <p:cNvSpPr txBox="1">
            <a:spLocks noChangeArrowheads="1"/>
          </p:cNvSpPr>
          <p:nvPr/>
        </p:nvSpPr>
        <p:spPr bwMode="auto">
          <a:xfrm>
            <a:off x="0" y="0"/>
            <a:ext cx="38512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>
                <a:solidFill>
                  <a:srgbClr val="404040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600">
                <a:solidFill>
                  <a:srgbClr val="404040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400">
                <a:solidFill>
                  <a:srgbClr val="404040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2400" b="1">
                <a:solidFill>
                  <a:srgbClr val="FF0000"/>
                </a:solidFill>
                <a:latin typeface="Times New Roman" panose="02020603050405020304" pitchFamily="18" charset="0"/>
                <a:ea typeface="PMingLiU" pitchFamily="18" charset="-120"/>
              </a:rPr>
              <a:t>Example, Transverse Wave:</a:t>
            </a:r>
          </a:p>
        </p:txBody>
      </p:sp>
      <p:pic>
        <p:nvPicPr>
          <p:cNvPr id="30723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350" y="1228725"/>
            <a:ext cx="7972425" cy="313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033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extBox 2"/>
          <p:cNvSpPr txBox="1">
            <a:spLocks noChangeArrowheads="1"/>
          </p:cNvSpPr>
          <p:nvPr/>
        </p:nvSpPr>
        <p:spPr bwMode="auto">
          <a:xfrm>
            <a:off x="0" y="0"/>
            <a:ext cx="38512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>
                <a:solidFill>
                  <a:srgbClr val="404040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600">
                <a:solidFill>
                  <a:srgbClr val="404040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400">
                <a:solidFill>
                  <a:srgbClr val="404040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2400" b="1">
                <a:solidFill>
                  <a:srgbClr val="FF0000"/>
                </a:solidFill>
                <a:latin typeface="Times New Roman" panose="02020603050405020304" pitchFamily="18" charset="0"/>
                <a:ea typeface="PMingLiU" pitchFamily="18" charset="-120"/>
              </a:rPr>
              <a:t>Example, Transverse Wave:</a:t>
            </a:r>
          </a:p>
        </p:txBody>
      </p:sp>
      <p:pic>
        <p:nvPicPr>
          <p:cNvPr id="3174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938" y="762000"/>
            <a:ext cx="9151938" cy="50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16568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extBox 1"/>
          <p:cNvSpPr txBox="1">
            <a:spLocks noChangeArrowheads="1"/>
          </p:cNvSpPr>
          <p:nvPr/>
        </p:nvSpPr>
        <p:spPr bwMode="auto">
          <a:xfrm>
            <a:off x="0" y="0"/>
            <a:ext cx="216058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>
                <a:solidFill>
                  <a:srgbClr val="404040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600">
                <a:solidFill>
                  <a:srgbClr val="404040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400">
                <a:solidFill>
                  <a:srgbClr val="404040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2000" b="1" i="1">
                <a:solidFill>
                  <a:srgbClr val="0070C0"/>
                </a:solidFill>
                <a:latin typeface="Arial" panose="020B0604020202020204" pitchFamily="34" charset="0"/>
                <a:ea typeface="PMingLiU" pitchFamily="18" charset="-120"/>
                <a:cs typeface="Arial" panose="020B0604020202020204" pitchFamily="34" charset="0"/>
              </a:rPr>
              <a:t>Standing Waves</a:t>
            </a:r>
          </a:p>
        </p:txBody>
      </p:sp>
      <p:pic>
        <p:nvPicPr>
          <p:cNvPr id="2253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457200"/>
            <a:ext cx="9067800" cy="6259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90511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extBox 1"/>
          <p:cNvSpPr txBox="1">
            <a:spLocks noChangeArrowheads="1"/>
          </p:cNvSpPr>
          <p:nvPr/>
        </p:nvSpPr>
        <p:spPr bwMode="auto">
          <a:xfrm>
            <a:off x="0" y="0"/>
            <a:ext cx="216058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>
                <a:solidFill>
                  <a:srgbClr val="404040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600">
                <a:solidFill>
                  <a:srgbClr val="404040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400">
                <a:solidFill>
                  <a:srgbClr val="404040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2000" b="1" i="1">
                <a:solidFill>
                  <a:srgbClr val="0070C0"/>
                </a:solidFill>
                <a:latin typeface="Arial" panose="020B0604020202020204" pitchFamily="34" charset="0"/>
                <a:ea typeface="PMingLiU" pitchFamily="18" charset="-120"/>
                <a:cs typeface="Arial" panose="020B0604020202020204" pitchFamily="34" charset="0"/>
              </a:rPr>
              <a:t>Standing Waves</a:t>
            </a:r>
          </a:p>
        </p:txBody>
      </p:sp>
      <p:sp>
        <p:nvSpPr>
          <p:cNvPr id="23555" name="TextBox 2"/>
          <p:cNvSpPr txBox="1">
            <a:spLocks noChangeArrowheads="1"/>
          </p:cNvSpPr>
          <p:nvPr/>
        </p:nvSpPr>
        <p:spPr bwMode="auto">
          <a:xfrm>
            <a:off x="152400" y="685800"/>
            <a:ext cx="86106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>
                <a:solidFill>
                  <a:srgbClr val="404040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600">
                <a:solidFill>
                  <a:srgbClr val="404040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400">
                <a:solidFill>
                  <a:srgbClr val="404040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2400">
                <a:solidFill>
                  <a:schemeClr val="tx1"/>
                </a:solidFill>
                <a:latin typeface="Times New Roman" panose="02020603050405020304" pitchFamily="18" charset="0"/>
                <a:ea typeface="PMingLiU" pitchFamily="18" charset="-120"/>
              </a:rPr>
              <a:t>If two sinusoidal waves of </a:t>
            </a:r>
            <a:r>
              <a:rPr lang="en-US" altLang="zh-TW" sz="2400">
                <a:solidFill>
                  <a:srgbClr val="FF0000"/>
                </a:solidFill>
                <a:latin typeface="Times New Roman" panose="02020603050405020304" pitchFamily="18" charset="0"/>
                <a:ea typeface="PMingLiU" pitchFamily="18" charset="-120"/>
              </a:rPr>
              <a:t>the same amplitude and wavelength </a:t>
            </a:r>
            <a:r>
              <a:rPr lang="en-US" altLang="zh-TW" sz="2400">
                <a:solidFill>
                  <a:schemeClr val="tx1"/>
                </a:solidFill>
                <a:latin typeface="Times New Roman" panose="02020603050405020304" pitchFamily="18" charset="0"/>
                <a:ea typeface="PMingLiU" pitchFamily="18" charset="-120"/>
              </a:rPr>
              <a:t>travel in opposite directions along a stretched string, their interference with each other produces a standing wave.</a:t>
            </a:r>
          </a:p>
        </p:txBody>
      </p:sp>
      <p:pic>
        <p:nvPicPr>
          <p:cNvPr id="2355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1981200"/>
            <a:ext cx="3429000" cy="1023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3048000"/>
            <a:ext cx="8763000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8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3733800"/>
            <a:ext cx="6172200" cy="294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70144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7" descr="longtitudinal wave"/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62200" y="2057400"/>
            <a:ext cx="4356100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268" name="Rectangle 3"/>
          <p:cNvSpPr>
            <a:spLocks noGrp="1" noChangeArrowheads="1"/>
          </p:cNvSpPr>
          <p:nvPr>
            <p:ph idx="1"/>
          </p:nvPr>
        </p:nvSpPr>
        <p:spPr>
          <a:xfrm>
            <a:off x="914400" y="228600"/>
            <a:ext cx="8229600" cy="5897563"/>
          </a:xfrm>
        </p:spPr>
        <p:txBody>
          <a:bodyPr/>
          <a:lstStyle/>
          <a:p>
            <a:pPr eaLnBrk="1" hangingPunct="1"/>
            <a:r>
              <a:rPr lang="en-US" dirty="0" smtClean="0"/>
              <a:t>Longitudinal:</a:t>
            </a:r>
          </a:p>
          <a:p>
            <a:pPr lvl="1" eaLnBrk="1" hangingPunct="1"/>
            <a:r>
              <a:rPr lang="en-US" dirty="0" smtClean="0"/>
              <a:t>A wave in which the vibration of the medium is parallel to the direction the wave travels</a:t>
            </a:r>
          </a:p>
        </p:txBody>
      </p:sp>
      <p:pic>
        <p:nvPicPr>
          <p:cNvPr id="11269" name="Picture 5" descr="singlepulse"/>
          <p:cNvPicPr>
            <a:picLocks noChangeAspect="1" noChangeArrowheads="1" noCrop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95400" y="3810000"/>
            <a:ext cx="6934200" cy="1017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70" name="Picture 6" descr="long wave 2"/>
          <p:cNvPicPr>
            <a:picLocks noChangeAspect="1" noChangeArrowheads="1" noCrop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905000" y="4953000"/>
            <a:ext cx="5867400" cy="1703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1"/>
          <p:cNvSpPr>
            <a:spLocks noChangeArrowheads="1"/>
          </p:cNvSpPr>
          <p:nvPr/>
        </p:nvSpPr>
        <p:spPr bwMode="auto">
          <a:xfrm>
            <a:off x="152400" y="2667000"/>
            <a:ext cx="8991600" cy="3046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>
                <a:solidFill>
                  <a:srgbClr val="404040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600">
                <a:solidFill>
                  <a:srgbClr val="404040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400">
                <a:solidFill>
                  <a:srgbClr val="404040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2400">
                <a:solidFill>
                  <a:srgbClr val="7030A0"/>
                </a:solidFill>
                <a:latin typeface="Times New Roman" panose="02020603050405020304" pitchFamily="18" charset="0"/>
                <a:ea typeface="PMingLiU" pitchFamily="18" charset="-120"/>
              </a:rPr>
              <a:t>The </a:t>
            </a:r>
            <a:r>
              <a:rPr lang="en-US" altLang="zh-TW" sz="2400" u="sng">
                <a:solidFill>
                  <a:srgbClr val="7030A0"/>
                </a:solidFill>
                <a:latin typeface="Times New Roman" panose="02020603050405020304" pitchFamily="18" charset="0"/>
                <a:ea typeface="PMingLiU" pitchFamily="18" charset="-120"/>
              </a:rPr>
              <a:t>amplitude is zero</a:t>
            </a:r>
            <a:r>
              <a:rPr lang="en-US" altLang="zh-TW" sz="2400">
                <a:solidFill>
                  <a:srgbClr val="7030A0"/>
                </a:solidFill>
                <a:latin typeface="Times New Roman" panose="02020603050405020304" pitchFamily="18" charset="0"/>
                <a:ea typeface="PMingLiU" pitchFamily="18" charset="-120"/>
              </a:rPr>
              <a:t> when   </a:t>
            </a:r>
            <a:r>
              <a:rPr lang="en-US" altLang="zh-TW" sz="2400" i="1">
                <a:solidFill>
                  <a:srgbClr val="7030A0"/>
                </a:solidFill>
                <a:latin typeface="Times New Roman" panose="02020603050405020304" pitchFamily="18" charset="0"/>
                <a:ea typeface="PMingLiU" pitchFamily="18" charset="-120"/>
              </a:rPr>
              <a:t>kx =n</a:t>
            </a:r>
            <a:r>
              <a:rPr lang="en-US" altLang="zh-TW" sz="2400" i="1">
                <a:solidFill>
                  <a:srgbClr val="7030A0"/>
                </a:solidFill>
                <a:latin typeface="Symbol" panose="05050102010706020507" pitchFamily="18" charset="2"/>
                <a:ea typeface="PMingLiU" pitchFamily="18" charset="-120"/>
              </a:rPr>
              <a:t>p</a:t>
            </a:r>
            <a:r>
              <a:rPr lang="en-US" altLang="zh-TW" sz="2400" i="1">
                <a:solidFill>
                  <a:srgbClr val="7030A0"/>
                </a:solidFill>
                <a:latin typeface="Times New Roman" panose="02020603050405020304" pitchFamily="18" charset="0"/>
                <a:ea typeface="PMingLiU" pitchFamily="18" charset="-120"/>
              </a:rPr>
              <a:t>,  for n =0,1,2, . . . . </a:t>
            </a:r>
            <a:endParaRPr lang="en-US" altLang="zh-TW" sz="2400">
              <a:solidFill>
                <a:srgbClr val="7030A0"/>
              </a:solidFill>
              <a:latin typeface="Times New Roman" panose="02020603050405020304" pitchFamily="18" charset="0"/>
              <a:ea typeface="PMingLiU" pitchFamily="18" charset="-120"/>
            </a:endParaRP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2400">
                <a:solidFill>
                  <a:srgbClr val="7030A0"/>
                </a:solidFill>
                <a:latin typeface="Times New Roman" panose="02020603050405020304" pitchFamily="18" charset="0"/>
                <a:ea typeface="PMingLiU" pitchFamily="18" charset="-120"/>
              </a:rPr>
              <a:t>Since  </a:t>
            </a:r>
            <a:r>
              <a:rPr lang="en-US" altLang="zh-TW" sz="2400" i="1">
                <a:solidFill>
                  <a:srgbClr val="7030A0"/>
                </a:solidFill>
                <a:latin typeface="Times New Roman" panose="02020603050405020304" pitchFamily="18" charset="0"/>
                <a:ea typeface="PMingLiU" pitchFamily="18" charset="-120"/>
              </a:rPr>
              <a:t>k =2</a:t>
            </a:r>
            <a:r>
              <a:rPr lang="en-US" altLang="zh-TW" sz="2400" i="1">
                <a:solidFill>
                  <a:srgbClr val="7030A0"/>
                </a:solidFill>
                <a:latin typeface="Symbol" panose="05050102010706020507" pitchFamily="18" charset="2"/>
                <a:ea typeface="PMingLiU" pitchFamily="18" charset="-120"/>
              </a:rPr>
              <a:t>p</a:t>
            </a:r>
            <a:r>
              <a:rPr lang="en-US" altLang="zh-TW" sz="2400" i="1">
                <a:solidFill>
                  <a:srgbClr val="7030A0"/>
                </a:solidFill>
                <a:latin typeface="Times New Roman" panose="02020603050405020304" pitchFamily="18" charset="0"/>
                <a:ea typeface="PMingLiU" pitchFamily="18" charset="-120"/>
              </a:rPr>
              <a:t>/</a:t>
            </a:r>
            <a:r>
              <a:rPr lang="en-US" altLang="zh-TW" sz="2400" i="1">
                <a:solidFill>
                  <a:srgbClr val="7030A0"/>
                </a:solidFill>
                <a:latin typeface="Symbol" panose="05050102010706020507" pitchFamily="18" charset="2"/>
                <a:ea typeface="PMingLiU" pitchFamily="18" charset="-120"/>
              </a:rPr>
              <a:t>l</a:t>
            </a:r>
            <a:r>
              <a:rPr lang="en-US" altLang="zh-TW" sz="2400" i="1">
                <a:solidFill>
                  <a:srgbClr val="7030A0"/>
                </a:solidFill>
                <a:latin typeface="Times New Roman" panose="02020603050405020304" pitchFamily="18" charset="0"/>
                <a:ea typeface="PMingLiU" pitchFamily="18" charset="-120"/>
              </a:rPr>
              <a:t>,</a:t>
            </a:r>
            <a:r>
              <a:rPr lang="en-US" altLang="zh-TW" sz="2400">
                <a:solidFill>
                  <a:srgbClr val="7030A0"/>
                </a:solidFill>
                <a:latin typeface="Times New Roman" panose="02020603050405020304" pitchFamily="18" charset="0"/>
                <a:ea typeface="PMingLiU" pitchFamily="18" charset="-120"/>
              </a:rPr>
              <a:t> we get          </a:t>
            </a:r>
            <a:r>
              <a:rPr lang="en-US" altLang="zh-TW" sz="2400" b="1" i="1">
                <a:solidFill>
                  <a:srgbClr val="FF0000"/>
                </a:solidFill>
                <a:latin typeface="Times New Roman" panose="02020603050405020304" pitchFamily="18" charset="0"/>
                <a:ea typeface="PMingLiU" pitchFamily="18" charset="-120"/>
              </a:rPr>
              <a:t>x = n </a:t>
            </a:r>
            <a:r>
              <a:rPr lang="en-US" altLang="zh-TW" sz="2400" b="1" i="1">
                <a:solidFill>
                  <a:srgbClr val="FF0000"/>
                </a:solidFill>
                <a:latin typeface="Symbol" panose="05050102010706020507" pitchFamily="18" charset="2"/>
                <a:ea typeface="PMingLiU" pitchFamily="18" charset="-120"/>
              </a:rPr>
              <a:t>l</a:t>
            </a:r>
            <a:r>
              <a:rPr lang="en-US" altLang="zh-TW" sz="2400" b="1" i="1">
                <a:solidFill>
                  <a:srgbClr val="FF0000"/>
                </a:solidFill>
                <a:latin typeface="Times New Roman" panose="02020603050405020304" pitchFamily="18" charset="0"/>
                <a:ea typeface="PMingLiU" pitchFamily="18" charset="-120"/>
              </a:rPr>
              <a:t>/2</a:t>
            </a:r>
            <a:r>
              <a:rPr lang="nn-NO" altLang="zh-TW" sz="2400" b="1">
                <a:solidFill>
                  <a:srgbClr val="FF0000"/>
                </a:solidFill>
                <a:latin typeface="Times New Roman" panose="02020603050405020304" pitchFamily="18" charset="0"/>
                <a:ea typeface="PMingLiU" pitchFamily="18" charset="-120"/>
              </a:rPr>
              <a:t>,   </a:t>
            </a:r>
            <a:r>
              <a:rPr lang="nn-NO" altLang="zh-TW" sz="2400" b="1" i="1">
                <a:solidFill>
                  <a:srgbClr val="FF0000"/>
                </a:solidFill>
                <a:latin typeface="Times New Roman" panose="02020603050405020304" pitchFamily="18" charset="0"/>
                <a:ea typeface="PMingLiU" pitchFamily="18" charset="-120"/>
              </a:rPr>
              <a:t>for n =0,1,2, . . . (nodes</a:t>
            </a:r>
            <a:r>
              <a:rPr lang="nn-NO" altLang="zh-TW" sz="2400" b="1" i="1">
                <a:solidFill>
                  <a:srgbClr val="7030A0"/>
                </a:solidFill>
                <a:latin typeface="Times New Roman" panose="02020603050405020304" pitchFamily="18" charset="0"/>
                <a:ea typeface="PMingLiU" pitchFamily="18" charset="-120"/>
              </a:rPr>
              <a:t>), 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2400">
                <a:solidFill>
                  <a:srgbClr val="7030A0"/>
                </a:solidFill>
                <a:latin typeface="Times New Roman" panose="02020603050405020304" pitchFamily="18" charset="0"/>
                <a:ea typeface="PMingLiU" pitchFamily="18" charset="-120"/>
              </a:rPr>
              <a:t>as the positions of zero amplitude or the nodes.  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zh-TW" sz="2400">
              <a:solidFill>
                <a:srgbClr val="7030A0"/>
              </a:solidFill>
              <a:latin typeface="Times New Roman" panose="02020603050405020304" pitchFamily="18" charset="0"/>
              <a:ea typeface="PMingLiU" pitchFamily="18" charset="-120"/>
            </a:endParaRP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2400">
                <a:solidFill>
                  <a:srgbClr val="7030A0"/>
                </a:solidFill>
                <a:latin typeface="Times New Roman" panose="02020603050405020304" pitchFamily="18" charset="0"/>
                <a:ea typeface="PMingLiU" pitchFamily="18" charset="-120"/>
              </a:rPr>
              <a:t>The </a:t>
            </a:r>
            <a:r>
              <a:rPr lang="en-US" altLang="zh-TW" sz="2400" u="sng">
                <a:solidFill>
                  <a:srgbClr val="7030A0"/>
                </a:solidFill>
                <a:latin typeface="Times New Roman" panose="02020603050405020304" pitchFamily="18" charset="0"/>
                <a:ea typeface="PMingLiU" pitchFamily="18" charset="-120"/>
              </a:rPr>
              <a:t>amplitude has a maximum value of </a:t>
            </a:r>
            <a:r>
              <a:rPr lang="en-US" altLang="zh-TW" sz="2400" i="1" u="sng">
                <a:solidFill>
                  <a:srgbClr val="7030A0"/>
                </a:solidFill>
                <a:latin typeface="Times New Roman" panose="02020603050405020304" pitchFamily="18" charset="0"/>
                <a:ea typeface="PMingLiU" pitchFamily="18" charset="-120"/>
              </a:rPr>
              <a:t>2y</a:t>
            </a:r>
            <a:r>
              <a:rPr lang="en-US" altLang="zh-TW" sz="2400" i="1" u="sng" baseline="-25000">
                <a:solidFill>
                  <a:srgbClr val="7030A0"/>
                </a:solidFill>
                <a:latin typeface="Times New Roman" panose="02020603050405020304" pitchFamily="18" charset="0"/>
                <a:ea typeface="PMingLiU" pitchFamily="18" charset="-120"/>
              </a:rPr>
              <a:t>m</a:t>
            </a:r>
            <a:r>
              <a:rPr lang="en-US" altLang="zh-TW" sz="2400">
                <a:solidFill>
                  <a:srgbClr val="7030A0"/>
                </a:solidFill>
                <a:latin typeface="Times New Roman" panose="02020603050405020304" pitchFamily="18" charset="0"/>
                <a:ea typeface="PMingLiU" pitchFamily="18" charset="-120"/>
              </a:rPr>
              <a:t> when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2400">
                <a:solidFill>
                  <a:srgbClr val="7030A0"/>
                </a:solidFill>
                <a:latin typeface="Times New Roman" panose="02020603050405020304" pitchFamily="18" charset="0"/>
                <a:ea typeface="PMingLiU" pitchFamily="18" charset="-120"/>
              </a:rPr>
              <a:t>	</a:t>
            </a:r>
            <a:r>
              <a:rPr lang="en-US" altLang="zh-TW" sz="2400" i="1">
                <a:solidFill>
                  <a:srgbClr val="7030A0"/>
                </a:solidFill>
                <a:latin typeface="Times New Roman" panose="02020603050405020304" pitchFamily="18" charset="0"/>
                <a:ea typeface="PMingLiU" pitchFamily="18" charset="-120"/>
              </a:rPr>
              <a:t>kx =  1/2</a:t>
            </a:r>
            <a:r>
              <a:rPr lang="en-US" altLang="zh-TW" sz="2400" i="1">
                <a:solidFill>
                  <a:srgbClr val="7030A0"/>
                </a:solidFill>
                <a:latin typeface="Symbol" panose="05050102010706020507" pitchFamily="18" charset="2"/>
                <a:ea typeface="PMingLiU" pitchFamily="18" charset="-120"/>
              </a:rPr>
              <a:t>p</a:t>
            </a:r>
            <a:r>
              <a:rPr lang="en-US" altLang="zh-TW" sz="2400" i="1">
                <a:solidFill>
                  <a:srgbClr val="7030A0"/>
                </a:solidFill>
                <a:latin typeface="Times New Roman" panose="02020603050405020304" pitchFamily="18" charset="0"/>
                <a:ea typeface="PMingLiU" pitchFamily="18" charset="-120"/>
              </a:rPr>
              <a:t>, 3/2</a:t>
            </a:r>
            <a:r>
              <a:rPr lang="en-US" altLang="zh-TW" sz="2400" i="1">
                <a:solidFill>
                  <a:srgbClr val="7030A0"/>
                </a:solidFill>
                <a:latin typeface="Symbol" panose="05050102010706020507" pitchFamily="18" charset="2"/>
                <a:ea typeface="PMingLiU" pitchFamily="18" charset="-120"/>
              </a:rPr>
              <a:t>p</a:t>
            </a:r>
            <a:r>
              <a:rPr lang="en-US" altLang="zh-TW" sz="2400" i="1">
                <a:solidFill>
                  <a:srgbClr val="7030A0"/>
                </a:solidFill>
                <a:latin typeface="Times New Roman" panose="02020603050405020304" pitchFamily="18" charset="0"/>
                <a:ea typeface="PMingLiU" pitchFamily="18" charset="-120"/>
              </a:rPr>
              <a:t>, 5/2</a:t>
            </a:r>
            <a:r>
              <a:rPr lang="en-US" altLang="zh-TW" sz="2400" i="1">
                <a:solidFill>
                  <a:srgbClr val="7030A0"/>
                </a:solidFill>
                <a:latin typeface="Symbol" panose="05050102010706020507" pitchFamily="18" charset="2"/>
                <a:ea typeface="PMingLiU" pitchFamily="18" charset="-120"/>
              </a:rPr>
              <a:t>p</a:t>
            </a:r>
            <a:r>
              <a:rPr lang="en-US" altLang="zh-TW" sz="2400" i="1">
                <a:solidFill>
                  <a:srgbClr val="7030A0"/>
                </a:solidFill>
                <a:latin typeface="Times New Roman" panose="02020603050405020304" pitchFamily="18" charset="0"/>
                <a:ea typeface="PMingLiU" pitchFamily="18" charset="-120"/>
              </a:rPr>
              <a:t>, . . .=(n+1/2) </a:t>
            </a:r>
            <a:r>
              <a:rPr lang="en-US" altLang="zh-TW" sz="2400" i="1">
                <a:solidFill>
                  <a:srgbClr val="7030A0"/>
                </a:solidFill>
                <a:latin typeface="Symbol" panose="05050102010706020507" pitchFamily="18" charset="2"/>
                <a:ea typeface="PMingLiU" pitchFamily="18" charset="-120"/>
              </a:rPr>
              <a:t>p</a:t>
            </a:r>
            <a:r>
              <a:rPr lang="en-US" altLang="zh-TW" sz="2400" i="1">
                <a:solidFill>
                  <a:srgbClr val="7030A0"/>
                </a:solidFill>
                <a:latin typeface="Times New Roman" panose="02020603050405020304" pitchFamily="18" charset="0"/>
                <a:ea typeface="PMingLiU" pitchFamily="18" charset="-120"/>
              </a:rPr>
              <a:t>,  for n =0,1,2, . . . . 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2400">
                <a:solidFill>
                  <a:srgbClr val="7030A0"/>
                </a:solidFill>
                <a:latin typeface="Times New Roman" panose="02020603050405020304" pitchFamily="18" charset="0"/>
                <a:ea typeface="PMingLiU" pitchFamily="18" charset="-120"/>
              </a:rPr>
              <a:t>	That is, 	</a:t>
            </a:r>
            <a:r>
              <a:rPr lang="en-US" altLang="zh-TW" sz="2400" b="1" i="1">
                <a:solidFill>
                  <a:srgbClr val="FF0000"/>
                </a:solidFill>
                <a:latin typeface="Times New Roman" panose="02020603050405020304" pitchFamily="18" charset="0"/>
                <a:ea typeface="PMingLiU" pitchFamily="18" charset="-120"/>
              </a:rPr>
              <a:t>x = (n+1/2) </a:t>
            </a:r>
            <a:r>
              <a:rPr lang="en-US" altLang="zh-TW" sz="2400" b="1" i="1">
                <a:solidFill>
                  <a:srgbClr val="FF0000"/>
                </a:solidFill>
                <a:latin typeface="Symbol" panose="05050102010706020507" pitchFamily="18" charset="2"/>
                <a:ea typeface="PMingLiU" pitchFamily="18" charset="-120"/>
              </a:rPr>
              <a:t>l</a:t>
            </a:r>
            <a:r>
              <a:rPr lang="en-US" altLang="zh-TW" sz="2400" b="1" i="1">
                <a:solidFill>
                  <a:srgbClr val="FF0000"/>
                </a:solidFill>
                <a:latin typeface="Times New Roman" panose="02020603050405020304" pitchFamily="18" charset="0"/>
                <a:ea typeface="PMingLiU" pitchFamily="18" charset="-120"/>
              </a:rPr>
              <a:t>/2,</a:t>
            </a:r>
            <a:r>
              <a:rPr lang="en-US" altLang="zh-TW" sz="2400" b="1">
                <a:solidFill>
                  <a:srgbClr val="FF0000"/>
                </a:solidFill>
                <a:latin typeface="Times New Roman" panose="02020603050405020304" pitchFamily="18" charset="0"/>
                <a:ea typeface="PMingLiU" pitchFamily="18" charset="-120"/>
              </a:rPr>
              <a:t>  </a:t>
            </a:r>
            <a:r>
              <a:rPr lang="pt-BR" altLang="zh-TW" sz="2400" b="1" i="1">
                <a:solidFill>
                  <a:srgbClr val="FF0000"/>
                </a:solidFill>
                <a:latin typeface="Times New Roman" panose="02020603050405020304" pitchFamily="18" charset="0"/>
                <a:ea typeface="PMingLiU" pitchFamily="18" charset="-120"/>
              </a:rPr>
              <a:t>for n  0,1,2, . . . (antinodes</a:t>
            </a:r>
            <a:r>
              <a:rPr lang="pt-BR" altLang="zh-TW" sz="2400" b="1" i="1">
                <a:solidFill>
                  <a:srgbClr val="7030A0"/>
                </a:solidFill>
                <a:latin typeface="Times New Roman" panose="02020603050405020304" pitchFamily="18" charset="0"/>
                <a:ea typeface="PMingLiU" pitchFamily="18" charset="-120"/>
              </a:rPr>
              <a:t>), 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2400">
                <a:solidFill>
                  <a:srgbClr val="7030A0"/>
                </a:solidFill>
                <a:latin typeface="Times New Roman" panose="02020603050405020304" pitchFamily="18" charset="0"/>
                <a:ea typeface="PMingLiU" pitchFamily="18" charset="-120"/>
              </a:rPr>
              <a:t>as the positions of maximum amplitude or the antinodes. </a:t>
            </a:r>
          </a:p>
        </p:txBody>
      </p:sp>
      <p:sp>
        <p:nvSpPr>
          <p:cNvPr id="24579" name="TextBox 2"/>
          <p:cNvSpPr txBox="1">
            <a:spLocks noChangeArrowheads="1"/>
          </p:cNvSpPr>
          <p:nvPr/>
        </p:nvSpPr>
        <p:spPr bwMode="auto">
          <a:xfrm>
            <a:off x="0" y="0"/>
            <a:ext cx="216058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>
                <a:solidFill>
                  <a:srgbClr val="404040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600">
                <a:solidFill>
                  <a:srgbClr val="404040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400">
                <a:solidFill>
                  <a:srgbClr val="404040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2000" b="1" i="1">
                <a:solidFill>
                  <a:srgbClr val="0070C0"/>
                </a:solidFill>
                <a:latin typeface="Arial" panose="020B0604020202020204" pitchFamily="34" charset="0"/>
                <a:ea typeface="PMingLiU" pitchFamily="18" charset="-120"/>
                <a:cs typeface="Arial" panose="020B0604020202020204" pitchFamily="34" charset="0"/>
              </a:rPr>
              <a:t>Standing Waves</a:t>
            </a:r>
          </a:p>
        </p:txBody>
      </p:sp>
      <p:pic>
        <p:nvPicPr>
          <p:cNvPr id="2458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908"/>
          <a:stretch>
            <a:fillRect/>
          </a:stretch>
        </p:blipFill>
        <p:spPr bwMode="auto">
          <a:xfrm>
            <a:off x="2895600" y="152400"/>
            <a:ext cx="6111875" cy="24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19986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extBox 1"/>
          <p:cNvSpPr txBox="1">
            <a:spLocks noChangeArrowheads="1"/>
          </p:cNvSpPr>
          <p:nvPr/>
        </p:nvSpPr>
        <p:spPr bwMode="auto">
          <a:xfrm>
            <a:off x="0" y="0"/>
            <a:ext cx="412908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>
                <a:solidFill>
                  <a:srgbClr val="404040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600">
                <a:solidFill>
                  <a:srgbClr val="404040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400">
                <a:solidFill>
                  <a:srgbClr val="404040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2000" b="1" i="1">
                <a:solidFill>
                  <a:srgbClr val="0070C0"/>
                </a:solidFill>
                <a:latin typeface="Arial" panose="020B0604020202020204" pitchFamily="34" charset="0"/>
                <a:ea typeface="PMingLiU" pitchFamily="18" charset="-120"/>
                <a:cs typeface="Arial" panose="020B0604020202020204" pitchFamily="34" charset="0"/>
              </a:rPr>
              <a:t>Standing Waves and Resonance</a:t>
            </a:r>
          </a:p>
        </p:txBody>
      </p:sp>
      <p:pic>
        <p:nvPicPr>
          <p:cNvPr id="2560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228600"/>
            <a:ext cx="3000375" cy="632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2743200"/>
            <a:ext cx="5202238" cy="266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5" name="文字方塊 1"/>
          <p:cNvSpPr txBox="1">
            <a:spLocks noChangeArrowheads="1"/>
          </p:cNvSpPr>
          <p:nvPr/>
        </p:nvSpPr>
        <p:spPr bwMode="auto">
          <a:xfrm>
            <a:off x="152400" y="1143000"/>
            <a:ext cx="453707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>
                <a:solidFill>
                  <a:srgbClr val="404040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600">
                <a:solidFill>
                  <a:srgbClr val="404040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400">
                <a:solidFill>
                  <a:srgbClr val="404040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kumimoji="1" lang="en-US" altLang="zh-TW" sz="3200">
                <a:solidFill>
                  <a:schemeClr val="tx1"/>
                </a:solidFill>
                <a:latin typeface="Times New Roman" panose="02020603050405020304" pitchFamily="18" charset="0"/>
                <a:ea typeface="PMingLiU" pitchFamily="18" charset="-120"/>
              </a:rPr>
              <a:t>* Reflection at a boundary</a:t>
            </a:r>
            <a:endParaRPr kumimoji="1" lang="zh-TW" altLang="en-US" sz="3200">
              <a:solidFill>
                <a:schemeClr val="tx1"/>
              </a:solidFill>
              <a:latin typeface="Times New Roman" panose="02020603050405020304" pitchFamily="18" charset="0"/>
              <a:ea typeface="PMingLiU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924923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extBox 1"/>
          <p:cNvSpPr txBox="1">
            <a:spLocks noChangeArrowheads="1"/>
          </p:cNvSpPr>
          <p:nvPr/>
        </p:nvSpPr>
        <p:spPr bwMode="auto">
          <a:xfrm>
            <a:off x="0" y="0"/>
            <a:ext cx="412908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>
                <a:solidFill>
                  <a:srgbClr val="404040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600">
                <a:solidFill>
                  <a:srgbClr val="404040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400">
                <a:solidFill>
                  <a:srgbClr val="404040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2000" b="1" i="1">
                <a:solidFill>
                  <a:srgbClr val="0070C0"/>
                </a:solidFill>
                <a:latin typeface="Arial" panose="020B0604020202020204" pitchFamily="34" charset="0"/>
                <a:ea typeface="PMingLiU" pitchFamily="18" charset="-120"/>
                <a:cs typeface="Arial" panose="020B0604020202020204" pitchFamily="34" charset="0"/>
              </a:rPr>
              <a:t>Standing Waves and Resonance</a:t>
            </a:r>
          </a:p>
        </p:txBody>
      </p:sp>
      <p:pic>
        <p:nvPicPr>
          <p:cNvPr id="2662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38150"/>
            <a:ext cx="3276600" cy="162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2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05000"/>
            <a:ext cx="3286125" cy="158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29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29000"/>
            <a:ext cx="3314700" cy="161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30" name="TextBox 5"/>
          <p:cNvSpPr txBox="1">
            <a:spLocks noChangeArrowheads="1"/>
          </p:cNvSpPr>
          <p:nvPr/>
        </p:nvSpPr>
        <p:spPr bwMode="auto">
          <a:xfrm>
            <a:off x="0" y="5105400"/>
            <a:ext cx="3962400" cy="157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>
                <a:solidFill>
                  <a:srgbClr val="404040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600">
                <a:solidFill>
                  <a:srgbClr val="404040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400">
                <a:solidFill>
                  <a:srgbClr val="404040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1600" b="1">
                <a:solidFill>
                  <a:schemeClr val="tx1"/>
                </a:solidFill>
                <a:latin typeface="Times New Roman" panose="02020603050405020304" pitchFamily="18" charset="0"/>
                <a:ea typeface="PMingLiU" pitchFamily="18" charset="-120"/>
              </a:rPr>
              <a:t>Fig. 16-19 </a:t>
            </a:r>
            <a:r>
              <a:rPr lang="en-US" altLang="zh-TW" sz="1600">
                <a:solidFill>
                  <a:schemeClr val="tx1"/>
                </a:solidFill>
                <a:latin typeface="Times New Roman" panose="02020603050405020304" pitchFamily="18" charset="0"/>
                <a:ea typeface="PMingLiU" pitchFamily="18" charset="-120"/>
              </a:rPr>
              <a:t>Stroboscopic photographs reveal (imperfect) standing wave patterns on a string being made to oscillate by an oscillator at the left end. The patterns occur at certain frequencies of oscillation. </a:t>
            </a:r>
            <a:r>
              <a:rPr lang="en-US" altLang="zh-TW" sz="1600" i="1">
                <a:solidFill>
                  <a:schemeClr val="tx1"/>
                </a:solidFill>
                <a:latin typeface="Times New Roman" panose="02020603050405020304" pitchFamily="18" charset="0"/>
                <a:ea typeface="PMingLiU" pitchFamily="18" charset="-120"/>
              </a:rPr>
              <a:t>(Richard Megna/Fundamental Photographs)</a:t>
            </a:r>
            <a:endParaRPr lang="en-US" altLang="zh-TW" sz="1600">
              <a:solidFill>
                <a:schemeClr val="tx1"/>
              </a:solidFill>
              <a:latin typeface="Times New Roman" panose="02020603050405020304" pitchFamily="18" charset="0"/>
              <a:ea typeface="PMingLiU" pitchFamily="18" charset="-120"/>
            </a:endParaRPr>
          </a:p>
        </p:txBody>
      </p:sp>
      <p:sp>
        <p:nvSpPr>
          <p:cNvPr id="26631" name="TextBox 6"/>
          <p:cNvSpPr txBox="1">
            <a:spLocks noChangeArrowheads="1"/>
          </p:cNvSpPr>
          <p:nvPr/>
        </p:nvSpPr>
        <p:spPr bwMode="auto">
          <a:xfrm>
            <a:off x="3733800" y="609600"/>
            <a:ext cx="5257800" cy="440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>
                <a:solidFill>
                  <a:srgbClr val="404040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600">
                <a:solidFill>
                  <a:srgbClr val="404040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400">
                <a:solidFill>
                  <a:srgbClr val="404040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2800">
                <a:solidFill>
                  <a:schemeClr val="tx1"/>
                </a:solidFill>
                <a:latin typeface="Times New Roman" panose="02020603050405020304" pitchFamily="18" charset="0"/>
                <a:ea typeface="PMingLiU" pitchFamily="18" charset="-120"/>
              </a:rPr>
              <a:t>For </a:t>
            </a:r>
            <a:r>
              <a:rPr lang="en-US" altLang="zh-TW" sz="2800">
                <a:solidFill>
                  <a:srgbClr val="FF0000"/>
                </a:solidFill>
                <a:latin typeface="Times New Roman" panose="02020603050405020304" pitchFamily="18" charset="0"/>
                <a:ea typeface="PMingLiU" pitchFamily="18" charset="-120"/>
              </a:rPr>
              <a:t>certain frequencies</a:t>
            </a:r>
            <a:r>
              <a:rPr lang="en-US" altLang="zh-TW" sz="2800">
                <a:solidFill>
                  <a:schemeClr val="tx1"/>
                </a:solidFill>
                <a:latin typeface="Times New Roman" panose="02020603050405020304" pitchFamily="18" charset="0"/>
                <a:ea typeface="PMingLiU" pitchFamily="18" charset="-120"/>
              </a:rPr>
              <a:t>, the interference produces a standing wave pattern (or oscillation mode) with nodes and large antinodes like those in Fig. 16-19.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2800">
                <a:solidFill>
                  <a:schemeClr val="tx1"/>
                </a:solidFill>
                <a:latin typeface="Times New Roman" panose="02020603050405020304" pitchFamily="18" charset="0"/>
                <a:ea typeface="PMingLiU" pitchFamily="18" charset="-120"/>
              </a:rPr>
              <a:t>Such a standing wave is said to be produced at </a:t>
            </a:r>
            <a:r>
              <a:rPr lang="en-US" altLang="zh-TW" sz="2800">
                <a:solidFill>
                  <a:srgbClr val="FF0000"/>
                </a:solidFill>
                <a:latin typeface="Times New Roman" panose="02020603050405020304" pitchFamily="18" charset="0"/>
                <a:ea typeface="PMingLiU" pitchFamily="18" charset="-120"/>
              </a:rPr>
              <a:t>resonance,</a:t>
            </a:r>
            <a:r>
              <a:rPr lang="en-US" altLang="zh-TW" sz="2800">
                <a:solidFill>
                  <a:schemeClr val="tx1"/>
                </a:solidFill>
                <a:latin typeface="Times New Roman" panose="02020603050405020304" pitchFamily="18" charset="0"/>
                <a:ea typeface="PMingLiU" pitchFamily="18" charset="-120"/>
              </a:rPr>
              <a:t> and the string is said to resonate at these certain frequencies, called </a:t>
            </a:r>
            <a:r>
              <a:rPr lang="en-US" altLang="zh-TW" sz="2800">
                <a:solidFill>
                  <a:srgbClr val="FF0000"/>
                </a:solidFill>
                <a:latin typeface="Times New Roman" panose="02020603050405020304" pitchFamily="18" charset="0"/>
                <a:ea typeface="PMingLiU" pitchFamily="18" charset="-120"/>
              </a:rPr>
              <a:t>resonant frequencies</a:t>
            </a:r>
            <a:r>
              <a:rPr lang="en-US" altLang="zh-TW" sz="2800">
                <a:solidFill>
                  <a:schemeClr val="tx1"/>
                </a:solidFill>
                <a:latin typeface="Times New Roman" panose="02020603050405020304" pitchFamily="18" charset="0"/>
                <a:ea typeface="PMingLiU" pitchFamily="18" charset="-12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5964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extBox 1"/>
          <p:cNvSpPr txBox="1">
            <a:spLocks noChangeArrowheads="1"/>
          </p:cNvSpPr>
          <p:nvPr/>
        </p:nvSpPr>
        <p:spPr bwMode="auto">
          <a:xfrm>
            <a:off x="0" y="0"/>
            <a:ext cx="412908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>
                <a:solidFill>
                  <a:srgbClr val="404040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600">
                <a:solidFill>
                  <a:srgbClr val="404040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400">
                <a:solidFill>
                  <a:srgbClr val="404040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2000" b="1" i="1">
                <a:solidFill>
                  <a:srgbClr val="0070C0"/>
                </a:solidFill>
                <a:latin typeface="Arial" panose="020B0604020202020204" pitchFamily="34" charset="0"/>
                <a:ea typeface="PMingLiU" pitchFamily="18" charset="-120"/>
                <a:cs typeface="Arial" panose="020B0604020202020204" pitchFamily="34" charset="0"/>
              </a:rPr>
              <a:t>Standing Waves and Resonance</a:t>
            </a:r>
          </a:p>
        </p:txBody>
      </p:sp>
      <p:grpSp>
        <p:nvGrpSpPr>
          <p:cNvPr id="27651" name="Group 9"/>
          <p:cNvGrpSpPr>
            <a:grpSpLocks/>
          </p:cNvGrpSpPr>
          <p:nvPr/>
        </p:nvGrpSpPr>
        <p:grpSpPr bwMode="auto">
          <a:xfrm>
            <a:off x="228600" y="457200"/>
            <a:ext cx="8763000" cy="4400550"/>
            <a:chOff x="228600" y="990600"/>
            <a:chExt cx="8763000" cy="4400550"/>
          </a:xfrm>
        </p:grpSpPr>
        <p:grpSp>
          <p:nvGrpSpPr>
            <p:cNvPr id="27653" name="Group 8"/>
            <p:cNvGrpSpPr>
              <a:grpSpLocks/>
            </p:cNvGrpSpPr>
            <p:nvPr/>
          </p:nvGrpSpPr>
          <p:grpSpPr bwMode="auto">
            <a:xfrm>
              <a:off x="228600" y="990600"/>
              <a:ext cx="8763000" cy="4086225"/>
              <a:chOff x="152400" y="1219200"/>
              <a:chExt cx="8763000" cy="4086225"/>
            </a:xfrm>
          </p:grpSpPr>
          <p:pic>
            <p:nvPicPr>
              <p:cNvPr id="64514" name="Picture 2"/>
              <p:cNvPicPr>
                <a:picLocks noChangeAspect="1" noChangeArrowheads="1"/>
              </p:cNvPicPr>
              <p:nvPr/>
            </p:nvPicPr>
            <p:blipFill>
              <a:blip r:embed="rId2" cstate="print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152400" y="1219200"/>
                <a:ext cx="8763000" cy="133398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64515" name="Picture 3"/>
              <p:cNvPicPr>
                <a:picLocks noChangeAspect="1" noChangeArrowheads="1"/>
              </p:cNvPicPr>
              <p:nvPr/>
            </p:nvPicPr>
            <p:blipFill>
              <a:blip r:embed="rId3" cstate="print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1066800" y="2895600"/>
                <a:ext cx="6800850" cy="8858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64516" name="Picture 4"/>
              <p:cNvPicPr>
                <a:picLocks noChangeAspect="1" noChangeArrowheads="1"/>
              </p:cNvPicPr>
              <p:nvPr/>
            </p:nvPicPr>
            <p:blipFill>
              <a:blip r:embed="rId4" cstate="print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2971800" y="4038600"/>
                <a:ext cx="2933700" cy="5238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64517" name="Picture 5"/>
              <p:cNvPicPr>
                <a:picLocks noChangeAspect="1" noChangeArrowheads="1"/>
              </p:cNvPicPr>
              <p:nvPr/>
            </p:nvPicPr>
            <p:blipFill>
              <a:blip r:embed="rId5" cstate="print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2667000" y="4800600"/>
                <a:ext cx="3667125" cy="5048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pic>
          <p:nvPicPr>
            <p:cNvPr id="64518" name="Picture 6"/>
            <p:cNvPicPr>
              <a:picLocks noChangeAspect="1" noChangeArrowheads="1"/>
            </p:cNvPicPr>
            <p:nvPr/>
          </p:nvPicPr>
          <p:blipFill>
            <a:blip r:embed="rId6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1219200" y="5105400"/>
              <a:ext cx="4362450" cy="2857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7652" name="Rectangle 7"/>
          <p:cNvSpPr>
            <a:spLocks noChangeArrowheads="1"/>
          </p:cNvSpPr>
          <p:nvPr/>
        </p:nvSpPr>
        <p:spPr bwMode="auto">
          <a:xfrm>
            <a:off x="457200" y="4953000"/>
            <a:ext cx="8382000" cy="157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>
                <a:solidFill>
                  <a:srgbClr val="404040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600">
                <a:solidFill>
                  <a:srgbClr val="404040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400">
                <a:solidFill>
                  <a:srgbClr val="404040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2400">
                <a:solidFill>
                  <a:schemeClr val="tx1"/>
                </a:solidFill>
                <a:latin typeface="Times New Roman" panose="02020603050405020304" pitchFamily="18" charset="0"/>
                <a:ea typeface="PMingLiU" pitchFamily="18" charset="-120"/>
              </a:rPr>
              <a:t>The frequencies associated with these modes are often labeled f</a:t>
            </a:r>
            <a:r>
              <a:rPr lang="en-US" altLang="zh-TW" sz="2400" baseline="-25000">
                <a:solidFill>
                  <a:schemeClr val="tx1"/>
                </a:solidFill>
                <a:latin typeface="Times New Roman" panose="02020603050405020304" pitchFamily="18" charset="0"/>
                <a:ea typeface="PMingLiU" pitchFamily="18" charset="-120"/>
              </a:rPr>
              <a:t>1</a:t>
            </a:r>
            <a:r>
              <a:rPr lang="en-US" altLang="zh-TW" sz="2400">
                <a:solidFill>
                  <a:schemeClr val="tx1"/>
                </a:solidFill>
                <a:latin typeface="Times New Roman" panose="02020603050405020304" pitchFamily="18" charset="0"/>
                <a:ea typeface="PMingLiU" pitchFamily="18" charset="-120"/>
              </a:rPr>
              <a:t>, f</a:t>
            </a:r>
            <a:r>
              <a:rPr lang="en-US" altLang="zh-TW" sz="2400" baseline="-25000">
                <a:solidFill>
                  <a:schemeClr val="tx1"/>
                </a:solidFill>
                <a:latin typeface="Times New Roman" panose="02020603050405020304" pitchFamily="18" charset="0"/>
                <a:ea typeface="PMingLiU" pitchFamily="18" charset="-120"/>
              </a:rPr>
              <a:t>2</a:t>
            </a:r>
            <a:r>
              <a:rPr lang="en-US" altLang="zh-TW" sz="2400">
                <a:solidFill>
                  <a:schemeClr val="tx1"/>
                </a:solidFill>
                <a:latin typeface="Times New Roman" panose="02020603050405020304" pitchFamily="18" charset="0"/>
                <a:ea typeface="PMingLiU" pitchFamily="18" charset="-120"/>
              </a:rPr>
              <a:t>, f</a:t>
            </a:r>
            <a:r>
              <a:rPr lang="en-US" altLang="zh-TW" sz="2400" baseline="-25000">
                <a:solidFill>
                  <a:schemeClr val="tx1"/>
                </a:solidFill>
                <a:latin typeface="Times New Roman" panose="02020603050405020304" pitchFamily="18" charset="0"/>
                <a:ea typeface="PMingLiU" pitchFamily="18" charset="-120"/>
              </a:rPr>
              <a:t>3</a:t>
            </a:r>
            <a:r>
              <a:rPr lang="en-US" altLang="zh-TW" sz="2400">
                <a:solidFill>
                  <a:schemeClr val="tx1"/>
                </a:solidFill>
                <a:latin typeface="Times New Roman" panose="02020603050405020304" pitchFamily="18" charset="0"/>
                <a:ea typeface="PMingLiU" pitchFamily="18" charset="-120"/>
              </a:rPr>
              <a:t>, and so on. The collection of all possible oscillation modes is called the harmonic series, and n is called the harmonic number of the nth harmonic.</a:t>
            </a:r>
          </a:p>
        </p:txBody>
      </p:sp>
    </p:spTree>
    <p:extLst>
      <p:ext uri="{BB962C8B-B14F-4D97-AF65-F5344CB8AC3E}">
        <p14:creationId xmlns:p14="http://schemas.microsoft.com/office/powerpoint/2010/main" val="3150640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extBox 2"/>
          <p:cNvSpPr txBox="1">
            <a:spLocks noChangeArrowheads="1"/>
          </p:cNvSpPr>
          <p:nvPr/>
        </p:nvSpPr>
        <p:spPr bwMode="auto">
          <a:xfrm>
            <a:off x="0" y="0"/>
            <a:ext cx="581501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>
                <a:solidFill>
                  <a:srgbClr val="404040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600">
                <a:solidFill>
                  <a:srgbClr val="404040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400">
                <a:solidFill>
                  <a:srgbClr val="404040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2400" b="1">
                <a:solidFill>
                  <a:srgbClr val="FF0000"/>
                </a:solidFill>
                <a:latin typeface="Times New Roman" panose="02020603050405020304" pitchFamily="18" charset="0"/>
                <a:ea typeface="PMingLiU" pitchFamily="18" charset="-120"/>
              </a:rPr>
              <a:t>Example, Standing Waves and Harmonics:</a:t>
            </a:r>
          </a:p>
        </p:txBody>
      </p:sp>
      <p:pic>
        <p:nvPicPr>
          <p:cNvPr id="2867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457200"/>
            <a:ext cx="3781425" cy="1084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8676" name="Group 12"/>
          <p:cNvGrpSpPr>
            <a:grpSpLocks/>
          </p:cNvGrpSpPr>
          <p:nvPr/>
        </p:nvGrpSpPr>
        <p:grpSpPr bwMode="auto">
          <a:xfrm>
            <a:off x="42863" y="427038"/>
            <a:ext cx="5105400" cy="6278562"/>
            <a:chOff x="42863" y="427703"/>
            <a:chExt cx="5105399" cy="6277897"/>
          </a:xfrm>
        </p:grpSpPr>
        <p:sp>
          <p:nvSpPr>
            <p:cNvPr id="28684" name="TextBox 2"/>
            <p:cNvSpPr txBox="1">
              <a:spLocks noChangeArrowheads="1"/>
            </p:cNvSpPr>
            <p:nvPr/>
          </p:nvSpPr>
          <p:spPr bwMode="auto">
            <a:xfrm>
              <a:off x="42863" y="427703"/>
              <a:ext cx="5105399" cy="50167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ts val="1000"/>
                </a:spcBef>
                <a:buClr>
                  <a:schemeClr val="accent1"/>
                </a:buClr>
                <a:buFont typeface="Wingdings 3" panose="05040102010807070707" pitchFamily="18" charset="2"/>
                <a:buChar char=""/>
                <a:defRPr>
                  <a:solidFill>
                    <a:srgbClr val="404040"/>
                  </a:solidFill>
                  <a:latin typeface="Century Gothic" panose="020B0502020202020204" pitchFamily="34" charset="0"/>
                </a:defRPr>
              </a:lvl1pPr>
              <a:lvl2pPr marL="742950" indent="-285750">
                <a:spcBef>
                  <a:spcPts val="1000"/>
                </a:spcBef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600">
                  <a:solidFill>
                    <a:srgbClr val="404040"/>
                  </a:solidFill>
                  <a:latin typeface="Century Gothic" panose="020B0502020202020204" pitchFamily="34" charset="0"/>
                </a:defRPr>
              </a:lvl2pPr>
              <a:lvl3pPr marL="1143000" indent="-228600">
                <a:spcBef>
                  <a:spcPts val="1000"/>
                </a:spcBef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400">
                  <a:solidFill>
                    <a:srgbClr val="404040"/>
                  </a:solidFill>
                  <a:latin typeface="Century Gothic" panose="020B0502020202020204" pitchFamily="34" charset="0"/>
                </a:defRPr>
              </a:lvl3pPr>
              <a:lvl4pPr marL="1600200" indent="-228600">
                <a:spcBef>
                  <a:spcPts val="1000"/>
                </a:spcBef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</a:defRPr>
              </a:lvl4pPr>
              <a:lvl5pPr marL="2057400" indent="-228600">
                <a:spcBef>
                  <a:spcPts val="1000"/>
                </a:spcBef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</a:defRPr>
              </a:lvl5pPr>
              <a:lvl6pPr marL="2514600" indent="-2286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</a:defRPr>
              </a:lvl6pPr>
              <a:lvl7pPr marL="2971800" indent="-2286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</a:defRPr>
              </a:lvl7pPr>
              <a:lvl8pPr marL="3429000" indent="-2286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</a:defRPr>
              </a:lvl8pPr>
              <a:lvl9pPr marL="3886200" indent="-2286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TW" sz="1600">
                  <a:solidFill>
                    <a:schemeClr val="tx1"/>
                  </a:solidFill>
                  <a:latin typeface="Times New Roman" panose="02020603050405020304" pitchFamily="18" charset="0"/>
                  <a:ea typeface="PMingLiU" pitchFamily="18" charset="-120"/>
                </a:rPr>
                <a:t>Figure 16-22 shows a pattern of resonant oscillation of a string of mass m =2.500 g and length L =0.800 m and that is under tension </a:t>
              </a:r>
              <a:r>
                <a:rPr lang="en-US" altLang="zh-TW" sz="1600" i="1">
                  <a:solidFill>
                    <a:schemeClr val="tx1"/>
                  </a:solidFill>
                  <a:latin typeface="Symbol" panose="05050102010706020507" pitchFamily="18" charset="2"/>
                  <a:ea typeface="PMingLiU" pitchFamily="18" charset="-120"/>
                </a:rPr>
                <a:t>t</a:t>
              </a:r>
              <a:r>
                <a:rPr lang="en-US" altLang="zh-TW" sz="1600">
                  <a:solidFill>
                    <a:schemeClr val="tx1"/>
                  </a:solidFill>
                  <a:latin typeface="Times New Roman" panose="02020603050405020304" pitchFamily="18" charset="0"/>
                  <a:ea typeface="PMingLiU" pitchFamily="18" charset="-120"/>
                </a:rPr>
                <a:t> =325.0 N. What is the wavelength </a:t>
              </a:r>
              <a:r>
                <a:rPr lang="en-US" altLang="zh-TW" sz="1600" i="1">
                  <a:solidFill>
                    <a:schemeClr val="tx1"/>
                  </a:solidFill>
                  <a:latin typeface="Symbol" panose="05050102010706020507" pitchFamily="18" charset="2"/>
                  <a:ea typeface="PMingLiU" pitchFamily="18" charset="-120"/>
                </a:rPr>
                <a:t>l</a:t>
              </a:r>
              <a:r>
                <a:rPr lang="en-US" altLang="zh-TW" sz="1600">
                  <a:solidFill>
                    <a:schemeClr val="tx1"/>
                  </a:solidFill>
                  <a:latin typeface="Times New Roman" panose="02020603050405020304" pitchFamily="18" charset="0"/>
                  <a:ea typeface="PMingLiU" pitchFamily="18" charset="-120"/>
                </a:rPr>
                <a:t> of the transverse waves  producing the standing-wave pattern, and what is the harmonic number n? What is the frequency </a:t>
              </a:r>
              <a:r>
                <a:rPr lang="en-US" altLang="zh-TW" sz="1600" i="1">
                  <a:solidFill>
                    <a:schemeClr val="tx1"/>
                  </a:solidFill>
                  <a:latin typeface="Times New Roman" panose="02020603050405020304" pitchFamily="18" charset="0"/>
                  <a:ea typeface="PMingLiU" pitchFamily="18" charset="-120"/>
                </a:rPr>
                <a:t>f</a:t>
              </a:r>
              <a:r>
                <a:rPr lang="en-US" altLang="zh-TW" sz="1600">
                  <a:solidFill>
                    <a:schemeClr val="tx1"/>
                  </a:solidFill>
                  <a:latin typeface="Times New Roman" panose="02020603050405020304" pitchFamily="18" charset="0"/>
                  <a:ea typeface="PMingLiU" pitchFamily="18" charset="-120"/>
                </a:rPr>
                <a:t> of the transverse waves and of the oscillations of the moving string elements? What is the  maximum magnitude of the transverse velocity </a:t>
              </a:r>
              <a:r>
                <a:rPr lang="en-US" altLang="zh-TW" sz="1600" i="1">
                  <a:solidFill>
                    <a:schemeClr val="tx1"/>
                  </a:solidFill>
                  <a:latin typeface="Times New Roman" panose="02020603050405020304" pitchFamily="18" charset="0"/>
                  <a:ea typeface="PMingLiU" pitchFamily="18" charset="-120"/>
                </a:rPr>
                <a:t>u</a:t>
              </a:r>
              <a:r>
                <a:rPr lang="en-US" altLang="zh-TW" sz="1600" i="1" baseline="-25000">
                  <a:solidFill>
                    <a:schemeClr val="tx1"/>
                  </a:solidFill>
                  <a:latin typeface="Times New Roman" panose="02020603050405020304" pitchFamily="18" charset="0"/>
                  <a:ea typeface="PMingLiU" pitchFamily="18" charset="-120"/>
                </a:rPr>
                <a:t>m</a:t>
              </a:r>
              <a:r>
                <a:rPr lang="en-US" altLang="zh-TW" sz="1600">
                  <a:solidFill>
                    <a:schemeClr val="tx1"/>
                  </a:solidFill>
                  <a:latin typeface="Times New Roman" panose="02020603050405020304" pitchFamily="18" charset="0"/>
                  <a:ea typeface="PMingLiU" pitchFamily="18" charset="-120"/>
                </a:rPr>
                <a:t> of the element oscillating at coordinate </a:t>
              </a:r>
              <a:r>
                <a:rPr lang="en-US" altLang="zh-TW" sz="1600" i="1">
                  <a:solidFill>
                    <a:schemeClr val="tx1"/>
                  </a:solidFill>
                  <a:latin typeface="Times New Roman" panose="02020603050405020304" pitchFamily="18" charset="0"/>
                  <a:ea typeface="PMingLiU" pitchFamily="18" charset="-120"/>
                </a:rPr>
                <a:t>x</a:t>
              </a:r>
              <a:r>
                <a:rPr lang="en-US" altLang="zh-TW" sz="1600">
                  <a:solidFill>
                    <a:schemeClr val="tx1"/>
                  </a:solidFill>
                  <a:latin typeface="Times New Roman" panose="02020603050405020304" pitchFamily="18" charset="0"/>
                  <a:ea typeface="PMingLiU" pitchFamily="18" charset="-120"/>
                </a:rPr>
                <a:t> =0.180 m ? At what point during the element</a:t>
              </a:r>
              <a:r>
                <a:rPr lang="zh-TW" altLang="en-US" sz="1600">
                  <a:solidFill>
                    <a:schemeClr val="tx1"/>
                  </a:solidFill>
                  <a:latin typeface="Times New Roman" panose="02020603050405020304" pitchFamily="18" charset="0"/>
                  <a:ea typeface="PMingLiU" pitchFamily="18" charset="-120"/>
                </a:rPr>
                <a:t>’</a:t>
              </a:r>
              <a:r>
                <a:rPr lang="en-US" altLang="zh-TW" sz="1600">
                  <a:solidFill>
                    <a:schemeClr val="tx1"/>
                  </a:solidFill>
                  <a:latin typeface="Times New Roman" panose="02020603050405020304" pitchFamily="18" charset="0"/>
                  <a:ea typeface="PMingLiU" pitchFamily="18" charset="-120"/>
                </a:rPr>
                <a:t>s oscillation is the transverse velocity maximum?</a:t>
              </a:r>
            </a:p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zh-TW" sz="1600">
                <a:solidFill>
                  <a:schemeClr val="tx1"/>
                </a:solidFill>
                <a:latin typeface="Times New Roman" panose="02020603050405020304" pitchFamily="18" charset="0"/>
                <a:ea typeface="PMingLiU" pitchFamily="18" charset="-120"/>
              </a:endParaRPr>
            </a:p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TW" sz="1600" b="1" i="1">
                  <a:solidFill>
                    <a:schemeClr val="tx1"/>
                  </a:solidFill>
                  <a:latin typeface="Times New Roman" panose="02020603050405020304" pitchFamily="18" charset="0"/>
                  <a:ea typeface="PMingLiU" pitchFamily="18" charset="-120"/>
                </a:rPr>
                <a:t>Calculations: </a:t>
              </a:r>
            </a:p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zh-TW" sz="1600" b="1" i="1">
                <a:solidFill>
                  <a:schemeClr val="tx1"/>
                </a:solidFill>
                <a:latin typeface="Times New Roman" panose="02020603050405020304" pitchFamily="18" charset="0"/>
                <a:ea typeface="PMingLiU" pitchFamily="18" charset="-120"/>
              </a:endParaRPr>
            </a:p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zh-TW" sz="1600" b="1" i="1">
                <a:solidFill>
                  <a:schemeClr val="tx1"/>
                </a:solidFill>
                <a:latin typeface="Times New Roman" panose="02020603050405020304" pitchFamily="18" charset="0"/>
                <a:ea typeface="PMingLiU" pitchFamily="18" charset="-120"/>
              </a:endParaRPr>
            </a:p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zh-TW" sz="1600" b="1" i="1">
                <a:solidFill>
                  <a:schemeClr val="tx1"/>
                </a:solidFill>
                <a:latin typeface="Times New Roman" panose="02020603050405020304" pitchFamily="18" charset="0"/>
                <a:ea typeface="PMingLiU" pitchFamily="18" charset="-120"/>
              </a:endParaRPr>
            </a:p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zh-TW" sz="1600" b="1" i="1">
                <a:solidFill>
                  <a:schemeClr val="tx1"/>
                </a:solidFill>
                <a:latin typeface="Times New Roman" panose="02020603050405020304" pitchFamily="18" charset="0"/>
                <a:ea typeface="PMingLiU" pitchFamily="18" charset="-120"/>
              </a:endParaRPr>
            </a:p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TW" sz="1600">
                  <a:solidFill>
                    <a:schemeClr val="tx1"/>
                  </a:solidFill>
                  <a:latin typeface="Times New Roman" panose="02020603050405020304" pitchFamily="18" charset="0"/>
                  <a:ea typeface="PMingLiU" pitchFamily="18" charset="-120"/>
                </a:rPr>
                <a:t>By counting the number of loops (or half-wavelengths) in</a:t>
              </a:r>
            </a:p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TW" sz="1600">
                  <a:solidFill>
                    <a:schemeClr val="tx1"/>
                  </a:solidFill>
                  <a:latin typeface="Times New Roman" panose="02020603050405020304" pitchFamily="18" charset="0"/>
                  <a:ea typeface="PMingLiU" pitchFamily="18" charset="-120"/>
                </a:rPr>
                <a:t>Fig. 16-22, we see that the harmonic number is </a:t>
              </a:r>
              <a:r>
                <a:rPr lang="en-US" altLang="zh-TW" sz="1600" i="1">
                  <a:solidFill>
                    <a:schemeClr val="tx1"/>
                  </a:solidFill>
                  <a:latin typeface="Times New Roman" panose="02020603050405020304" pitchFamily="18" charset="0"/>
                  <a:ea typeface="PMingLiU" pitchFamily="18" charset="-120"/>
                </a:rPr>
                <a:t>n=4.</a:t>
              </a:r>
            </a:p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zh-TW" sz="1600" b="1" i="1">
                <a:solidFill>
                  <a:schemeClr val="tx1"/>
                </a:solidFill>
                <a:latin typeface="Times New Roman" panose="02020603050405020304" pitchFamily="18" charset="0"/>
                <a:ea typeface="PMingLiU" pitchFamily="18" charset="-120"/>
              </a:endParaRPr>
            </a:p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TW" sz="1600">
                  <a:solidFill>
                    <a:schemeClr val="tx1"/>
                  </a:solidFill>
                  <a:latin typeface="Times New Roman" panose="02020603050405020304" pitchFamily="18" charset="0"/>
                  <a:ea typeface="PMingLiU" pitchFamily="18" charset="-120"/>
                </a:rPr>
                <a:t>Also, </a:t>
              </a:r>
            </a:p>
          </p:txBody>
        </p:sp>
        <p:grpSp>
          <p:nvGrpSpPr>
            <p:cNvPr id="28685" name="Group 11"/>
            <p:cNvGrpSpPr>
              <a:grpSpLocks/>
            </p:cNvGrpSpPr>
            <p:nvPr/>
          </p:nvGrpSpPr>
          <p:grpSpPr bwMode="auto">
            <a:xfrm>
              <a:off x="990600" y="3352800"/>
              <a:ext cx="3256745" cy="3352800"/>
              <a:chOff x="990600" y="3352800"/>
              <a:chExt cx="3256745" cy="3352800"/>
            </a:xfrm>
          </p:grpSpPr>
          <p:pic>
            <p:nvPicPr>
              <p:cNvPr id="28686" name="Picture 3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24000" y="3352800"/>
                <a:ext cx="1831640" cy="12287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8687" name="Picture 4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90600" y="5410200"/>
                <a:ext cx="3256745" cy="12954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28677" name="Group 14"/>
          <p:cNvGrpSpPr>
            <a:grpSpLocks/>
          </p:cNvGrpSpPr>
          <p:nvPr/>
        </p:nvGrpSpPr>
        <p:grpSpPr bwMode="auto">
          <a:xfrm>
            <a:off x="5224463" y="1600200"/>
            <a:ext cx="3481387" cy="5053013"/>
            <a:chOff x="5224462" y="1600200"/>
            <a:chExt cx="3481388" cy="5053491"/>
          </a:xfrm>
        </p:grpSpPr>
        <p:sp>
          <p:nvSpPr>
            <p:cNvPr id="28678" name="TextBox 7"/>
            <p:cNvSpPr txBox="1">
              <a:spLocks noChangeArrowheads="1"/>
            </p:cNvSpPr>
            <p:nvPr/>
          </p:nvSpPr>
          <p:spPr bwMode="auto">
            <a:xfrm>
              <a:off x="5334001" y="2438400"/>
              <a:ext cx="3352800" cy="3046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ts val="1000"/>
                </a:spcBef>
                <a:buClr>
                  <a:schemeClr val="accent1"/>
                </a:buClr>
                <a:buFont typeface="Wingdings 3" panose="05040102010807070707" pitchFamily="18" charset="2"/>
                <a:buChar char=""/>
                <a:defRPr>
                  <a:solidFill>
                    <a:srgbClr val="404040"/>
                  </a:solidFill>
                  <a:latin typeface="Century Gothic" panose="020B0502020202020204" pitchFamily="34" charset="0"/>
                </a:defRPr>
              </a:lvl1pPr>
              <a:lvl2pPr marL="742950" indent="-285750">
                <a:spcBef>
                  <a:spcPts val="1000"/>
                </a:spcBef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600">
                  <a:solidFill>
                    <a:srgbClr val="404040"/>
                  </a:solidFill>
                  <a:latin typeface="Century Gothic" panose="020B0502020202020204" pitchFamily="34" charset="0"/>
                </a:defRPr>
              </a:lvl2pPr>
              <a:lvl3pPr marL="1143000" indent="-228600">
                <a:spcBef>
                  <a:spcPts val="1000"/>
                </a:spcBef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400">
                  <a:solidFill>
                    <a:srgbClr val="404040"/>
                  </a:solidFill>
                  <a:latin typeface="Century Gothic" panose="020B0502020202020204" pitchFamily="34" charset="0"/>
                </a:defRPr>
              </a:lvl3pPr>
              <a:lvl4pPr marL="1600200" indent="-228600">
                <a:spcBef>
                  <a:spcPts val="1000"/>
                </a:spcBef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</a:defRPr>
              </a:lvl4pPr>
              <a:lvl5pPr marL="2057400" indent="-228600">
                <a:spcBef>
                  <a:spcPts val="1000"/>
                </a:spcBef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</a:defRPr>
              </a:lvl5pPr>
              <a:lvl6pPr marL="2514600" indent="-2286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</a:defRPr>
              </a:lvl6pPr>
              <a:lvl7pPr marL="2971800" indent="-2286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</a:defRPr>
              </a:lvl7pPr>
              <a:lvl8pPr marL="3429000" indent="-2286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</a:defRPr>
              </a:lvl8pPr>
              <a:lvl9pPr marL="3886200" indent="-2286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TW" sz="1600">
                  <a:solidFill>
                    <a:schemeClr val="tx1"/>
                  </a:solidFill>
                  <a:latin typeface="Times New Roman" panose="02020603050405020304" pitchFamily="18" charset="0"/>
                  <a:ea typeface="PMingLiU" pitchFamily="18" charset="-120"/>
                </a:rPr>
                <a:t>For the transverse velocity,</a:t>
              </a:r>
            </a:p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zh-TW" sz="1600">
                <a:solidFill>
                  <a:schemeClr val="tx1"/>
                </a:solidFill>
                <a:latin typeface="Times New Roman" panose="02020603050405020304" pitchFamily="18" charset="0"/>
                <a:ea typeface="PMingLiU" pitchFamily="18" charset="-120"/>
              </a:endParaRPr>
            </a:p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zh-TW" sz="1600">
                <a:solidFill>
                  <a:schemeClr val="tx1"/>
                </a:solidFill>
                <a:latin typeface="Times New Roman" panose="02020603050405020304" pitchFamily="18" charset="0"/>
                <a:ea typeface="PMingLiU" pitchFamily="18" charset="-120"/>
              </a:endParaRPr>
            </a:p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zh-TW" sz="1600">
                <a:solidFill>
                  <a:schemeClr val="tx1"/>
                </a:solidFill>
                <a:latin typeface="Times New Roman" panose="02020603050405020304" pitchFamily="18" charset="0"/>
                <a:ea typeface="PMingLiU" pitchFamily="18" charset="-120"/>
              </a:endParaRPr>
            </a:p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zh-TW" sz="1600">
                <a:solidFill>
                  <a:schemeClr val="tx1"/>
                </a:solidFill>
                <a:latin typeface="Times New Roman" panose="02020603050405020304" pitchFamily="18" charset="0"/>
                <a:ea typeface="PMingLiU" pitchFamily="18" charset="-120"/>
              </a:endParaRPr>
            </a:p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TW" sz="1600">
                  <a:solidFill>
                    <a:schemeClr val="tx1"/>
                  </a:solidFill>
                  <a:latin typeface="Times New Roman" panose="02020603050405020304" pitchFamily="18" charset="0"/>
                  <a:ea typeface="PMingLiU" pitchFamily="18" charset="-120"/>
                </a:rPr>
                <a:t>We need:  </a:t>
              </a:r>
            </a:p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zh-TW" sz="1600">
                <a:solidFill>
                  <a:schemeClr val="tx1"/>
                </a:solidFill>
                <a:latin typeface="Times New Roman" panose="02020603050405020304" pitchFamily="18" charset="0"/>
                <a:ea typeface="PMingLiU" pitchFamily="18" charset="-120"/>
              </a:endParaRPr>
            </a:p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TW" sz="1600">
                  <a:solidFill>
                    <a:schemeClr val="tx1"/>
                  </a:solidFill>
                  <a:latin typeface="Times New Roman" panose="02020603050405020304" pitchFamily="18" charset="0"/>
                  <a:ea typeface="PMingLiU" pitchFamily="18" charset="-120"/>
                </a:rPr>
                <a:t>But </a:t>
              </a:r>
              <a:r>
                <a:rPr lang="en-US" altLang="zh-TW" sz="1600" i="1">
                  <a:solidFill>
                    <a:schemeClr val="tx1"/>
                  </a:solidFill>
                  <a:latin typeface="Times New Roman" panose="02020603050405020304" pitchFamily="18" charset="0"/>
                  <a:ea typeface="PMingLiU" pitchFamily="18" charset="-120"/>
                </a:rPr>
                <a:t>y</a:t>
              </a:r>
              <a:r>
                <a:rPr lang="en-US" altLang="zh-TW" sz="1600" i="1" baseline="-25000">
                  <a:solidFill>
                    <a:schemeClr val="tx1"/>
                  </a:solidFill>
                  <a:latin typeface="Times New Roman" panose="02020603050405020304" pitchFamily="18" charset="0"/>
                  <a:ea typeface="PMingLiU" pitchFamily="18" charset="-120"/>
                </a:rPr>
                <a:t>m</a:t>
              </a:r>
              <a:r>
                <a:rPr lang="en-US" altLang="zh-TW" sz="1600" i="1">
                  <a:solidFill>
                    <a:schemeClr val="tx1"/>
                  </a:solidFill>
                  <a:latin typeface="Times New Roman" panose="02020603050405020304" pitchFamily="18" charset="0"/>
                  <a:ea typeface="PMingLiU" pitchFamily="18" charset="-120"/>
                </a:rPr>
                <a:t> </a:t>
              </a:r>
              <a:r>
                <a:rPr lang="en-US" altLang="zh-TW" sz="1600">
                  <a:solidFill>
                    <a:schemeClr val="tx1"/>
                  </a:solidFill>
                  <a:latin typeface="Times New Roman" panose="02020603050405020304" pitchFamily="18" charset="0"/>
                  <a:ea typeface="PMingLiU" pitchFamily="18" charset="-120"/>
                </a:rPr>
                <a:t>=2.00 mm, </a:t>
              </a:r>
              <a:r>
                <a:rPr lang="en-US" altLang="zh-TW" sz="1600" i="1">
                  <a:solidFill>
                    <a:schemeClr val="tx1"/>
                  </a:solidFill>
                  <a:latin typeface="Times New Roman" panose="02020603050405020304" pitchFamily="18" charset="0"/>
                  <a:ea typeface="PMingLiU" pitchFamily="18" charset="-120"/>
                </a:rPr>
                <a:t>k =2</a:t>
              </a:r>
              <a:r>
                <a:rPr lang="en-US" altLang="zh-TW" sz="1600" i="1">
                  <a:solidFill>
                    <a:schemeClr val="tx1"/>
                  </a:solidFill>
                  <a:latin typeface="Symbol" panose="05050102010706020507" pitchFamily="18" charset="2"/>
                  <a:ea typeface="PMingLiU" pitchFamily="18" charset="-120"/>
                </a:rPr>
                <a:t>p</a:t>
              </a:r>
              <a:r>
                <a:rPr lang="en-US" altLang="zh-TW" sz="1600" i="1">
                  <a:solidFill>
                    <a:schemeClr val="tx1"/>
                  </a:solidFill>
                  <a:latin typeface="Times New Roman" panose="02020603050405020304" pitchFamily="18" charset="0"/>
                  <a:ea typeface="PMingLiU" pitchFamily="18" charset="-120"/>
                </a:rPr>
                <a:t>/</a:t>
              </a:r>
              <a:r>
                <a:rPr lang="en-US" altLang="zh-TW" sz="1600" i="1">
                  <a:solidFill>
                    <a:schemeClr val="tx1"/>
                  </a:solidFill>
                  <a:latin typeface="Symbol" panose="05050102010706020507" pitchFamily="18" charset="2"/>
                  <a:ea typeface="PMingLiU" pitchFamily="18" charset="-120"/>
                </a:rPr>
                <a:t>l</a:t>
              </a:r>
              <a:r>
                <a:rPr lang="en-US" altLang="zh-TW" sz="1600" i="1">
                  <a:solidFill>
                    <a:schemeClr val="tx1"/>
                  </a:solidFill>
                  <a:latin typeface="Times New Roman" panose="02020603050405020304" pitchFamily="18" charset="0"/>
                  <a:ea typeface="PMingLiU" pitchFamily="18" charset="-120"/>
                </a:rPr>
                <a:t> =2</a:t>
              </a:r>
              <a:r>
                <a:rPr lang="en-US" altLang="zh-TW" sz="1600" i="1">
                  <a:solidFill>
                    <a:schemeClr val="tx1"/>
                  </a:solidFill>
                  <a:latin typeface="Symbol" panose="05050102010706020507" pitchFamily="18" charset="2"/>
                  <a:ea typeface="PMingLiU" pitchFamily="18" charset="-120"/>
                </a:rPr>
                <a:t>p</a:t>
              </a:r>
              <a:r>
                <a:rPr lang="en-US" altLang="zh-TW" sz="1600" i="1">
                  <a:solidFill>
                    <a:schemeClr val="tx1"/>
                  </a:solidFill>
                  <a:latin typeface="Times New Roman" panose="02020603050405020304" pitchFamily="18" charset="0"/>
                  <a:ea typeface="PMingLiU" pitchFamily="18" charset="-120"/>
                </a:rPr>
                <a:t>/</a:t>
              </a:r>
              <a:r>
                <a:rPr lang="en-US" altLang="zh-TW" sz="1600">
                  <a:solidFill>
                    <a:schemeClr val="tx1"/>
                  </a:solidFill>
                  <a:latin typeface="Times New Roman" panose="02020603050405020304" pitchFamily="18" charset="0"/>
                  <a:ea typeface="PMingLiU" pitchFamily="18" charset="-120"/>
                </a:rPr>
                <a:t>(0.400 m), and </a:t>
              </a:r>
              <a:r>
                <a:rPr lang="en-US" altLang="zh-TW" sz="1600" i="1">
                  <a:solidFill>
                    <a:schemeClr val="tx1"/>
                  </a:solidFill>
                  <a:latin typeface="Symbol" panose="05050102010706020507" pitchFamily="18" charset="2"/>
                  <a:ea typeface="PMingLiU" pitchFamily="18" charset="-120"/>
                </a:rPr>
                <a:t>w</a:t>
              </a:r>
              <a:r>
                <a:rPr lang="en-US" altLang="zh-TW" sz="1600" i="1">
                  <a:solidFill>
                    <a:schemeClr val="tx1"/>
                  </a:solidFill>
                  <a:latin typeface="Times New Roman" panose="02020603050405020304" pitchFamily="18" charset="0"/>
                  <a:ea typeface="PMingLiU" pitchFamily="18" charset="-120"/>
                </a:rPr>
                <a:t>= 2</a:t>
              </a:r>
              <a:r>
                <a:rPr lang="en-US" altLang="zh-TW" sz="1600" i="1">
                  <a:solidFill>
                    <a:schemeClr val="tx1"/>
                  </a:solidFill>
                  <a:latin typeface="Symbol" panose="05050102010706020507" pitchFamily="18" charset="2"/>
                  <a:ea typeface="PMingLiU" pitchFamily="18" charset="-120"/>
                </a:rPr>
                <a:t>p</a:t>
              </a:r>
              <a:r>
                <a:rPr lang="en-US" altLang="zh-TW" sz="1600" i="1">
                  <a:solidFill>
                    <a:schemeClr val="tx1"/>
                  </a:solidFill>
                  <a:latin typeface="Times New Roman" panose="02020603050405020304" pitchFamily="18" charset="0"/>
                  <a:ea typeface="PMingLiU" pitchFamily="18" charset="-120"/>
                </a:rPr>
                <a:t>f </a:t>
              </a:r>
              <a:r>
                <a:rPr lang="en-US" altLang="zh-TW" sz="1600">
                  <a:solidFill>
                    <a:schemeClr val="tx1"/>
                  </a:solidFill>
                  <a:latin typeface="Times New Roman" panose="02020603050405020304" pitchFamily="18" charset="0"/>
                  <a:ea typeface="PMingLiU" pitchFamily="18" charset="-120"/>
                </a:rPr>
                <a:t>=</a:t>
              </a:r>
              <a:r>
                <a:rPr lang="en-US" altLang="zh-TW" sz="1600" i="1">
                  <a:solidFill>
                    <a:schemeClr val="tx1"/>
                  </a:solidFill>
                  <a:latin typeface="Times New Roman" panose="02020603050405020304" pitchFamily="18" charset="0"/>
                  <a:ea typeface="PMingLiU" pitchFamily="18" charset="-120"/>
                </a:rPr>
                <a:t>2</a:t>
              </a:r>
              <a:r>
                <a:rPr lang="en-US" altLang="zh-TW" sz="1600" i="1">
                  <a:solidFill>
                    <a:schemeClr val="tx1"/>
                  </a:solidFill>
                  <a:latin typeface="Symbol" panose="05050102010706020507" pitchFamily="18" charset="2"/>
                  <a:ea typeface="PMingLiU" pitchFamily="18" charset="-120"/>
                </a:rPr>
                <a:t>p </a:t>
              </a:r>
              <a:r>
                <a:rPr lang="en-US" altLang="zh-TW" sz="1600">
                  <a:solidFill>
                    <a:schemeClr val="tx1"/>
                  </a:solidFill>
                  <a:latin typeface="Times New Roman" panose="02020603050405020304" pitchFamily="18" charset="0"/>
                  <a:ea typeface="PMingLiU" pitchFamily="18" charset="-120"/>
                </a:rPr>
                <a:t>(806.2 Hz). </a:t>
              </a:r>
            </a:p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zh-TW" sz="1600">
                <a:solidFill>
                  <a:schemeClr val="tx1"/>
                </a:solidFill>
                <a:latin typeface="Times New Roman" panose="02020603050405020304" pitchFamily="18" charset="0"/>
                <a:ea typeface="PMingLiU" pitchFamily="18" charset="-120"/>
              </a:endParaRPr>
            </a:p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TW" sz="1600">
                  <a:solidFill>
                    <a:schemeClr val="tx1"/>
                  </a:solidFill>
                  <a:latin typeface="Times New Roman" panose="02020603050405020304" pitchFamily="18" charset="0"/>
                  <a:ea typeface="PMingLiU" pitchFamily="18" charset="-120"/>
                </a:rPr>
                <a:t>Then the maximum speed of the element at </a:t>
              </a:r>
              <a:r>
                <a:rPr lang="en-US" altLang="zh-TW" sz="1600" i="1">
                  <a:solidFill>
                    <a:schemeClr val="tx1"/>
                  </a:solidFill>
                  <a:latin typeface="Times New Roman" panose="02020603050405020304" pitchFamily="18" charset="0"/>
                  <a:ea typeface="PMingLiU" pitchFamily="18" charset="-120"/>
                </a:rPr>
                <a:t>x </a:t>
              </a:r>
              <a:r>
                <a:rPr lang="en-US" altLang="zh-TW" sz="1600">
                  <a:solidFill>
                    <a:schemeClr val="tx1"/>
                  </a:solidFill>
                  <a:latin typeface="Times New Roman" panose="02020603050405020304" pitchFamily="18" charset="0"/>
                  <a:ea typeface="PMingLiU" pitchFamily="18" charset="-120"/>
                </a:rPr>
                <a:t>=0.180 m is</a:t>
              </a:r>
            </a:p>
          </p:txBody>
        </p:sp>
        <p:grpSp>
          <p:nvGrpSpPr>
            <p:cNvPr id="28679" name="Group 13"/>
            <p:cNvGrpSpPr>
              <a:grpSpLocks/>
            </p:cNvGrpSpPr>
            <p:nvPr/>
          </p:nvGrpSpPr>
          <p:grpSpPr bwMode="auto">
            <a:xfrm>
              <a:off x="5224462" y="1600200"/>
              <a:ext cx="3481388" cy="5053491"/>
              <a:chOff x="5224462" y="1600200"/>
              <a:chExt cx="3481388" cy="5053491"/>
            </a:xfrm>
          </p:grpSpPr>
          <p:pic>
            <p:nvPicPr>
              <p:cNvPr id="28680" name="Picture 5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324600" y="1600200"/>
                <a:ext cx="1828800" cy="8082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8681" name="Picture 6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24462" y="2819400"/>
                <a:ext cx="3386138" cy="78807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8682" name="Picture 7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705600" y="3733800"/>
                <a:ext cx="1738313" cy="26286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8683" name="Picture 8"/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86400" y="5410200"/>
                <a:ext cx="3219450" cy="12434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145920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Parts of a longitudinal wave: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smtClean="0"/>
          </a:p>
        </p:txBody>
      </p:sp>
      <p:pic>
        <p:nvPicPr>
          <p:cNvPr id="12292" name="Picture 5" descr="wav_9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95400" y="1600200"/>
            <a:ext cx="7467600" cy="452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b="1" i="1" smtClean="0"/>
              <a:t>Remember</a:t>
            </a:r>
            <a:r>
              <a:rPr lang="en-US" smtClean="0"/>
              <a:t>!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mtClean="0"/>
              <a:t>A wave doesn’t move the medium…it’s just energy traveling through the medium!</a:t>
            </a:r>
          </a:p>
        </p:txBody>
      </p:sp>
      <p:pic>
        <p:nvPicPr>
          <p:cNvPr id="13316" name="Picture 5" descr="transversewave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90600" y="2895600"/>
            <a:ext cx="3276600" cy="2259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7" name="Picture 7" descr="longitudinalwave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648200" y="4038600"/>
            <a:ext cx="3962400" cy="2519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712787" y="0"/>
            <a:ext cx="8431213" cy="685800"/>
          </a:xfrm>
        </p:spPr>
        <p:txBody>
          <a:bodyPr/>
          <a:lstStyle/>
          <a:p>
            <a:r>
              <a:rPr lang="en-US" sz="3800" dirty="0" smtClean="0"/>
              <a:t>   Transverse and Longitudinal Wave</a:t>
            </a:r>
          </a:p>
        </p:txBody>
      </p:sp>
      <p:pic>
        <p:nvPicPr>
          <p:cNvPr id="14339" name="Picture 4" descr="Lwave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435100" y="3382573"/>
            <a:ext cx="3657600" cy="946928"/>
          </a:xfrm>
          <a:noFill/>
        </p:spPr>
      </p:pic>
      <p:pic>
        <p:nvPicPr>
          <p:cNvPr id="14340" name="Picture 6" descr="Twave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/>
          <a:srcRect/>
          <a:stretch>
            <a:fillRect/>
          </a:stretch>
        </p:blipFill>
        <p:spPr>
          <a:xfrm>
            <a:off x="990600" y="838200"/>
            <a:ext cx="8153400" cy="1787525"/>
          </a:xfrm>
          <a:noFill/>
        </p:spPr>
      </p:pic>
      <p:pic>
        <p:nvPicPr>
          <p:cNvPr id="5" name="Picture 1" descr="Transverse vs Longitudinal Pic.jp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66800" y="3352800"/>
            <a:ext cx="78486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>
          <a:xfrm>
            <a:off x="990600" y="0"/>
            <a:ext cx="7772400" cy="11430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sz="4000" dirty="0" smtClean="0"/>
              <a:t>Combination of transverse</a:t>
            </a:r>
            <a:br>
              <a:rPr lang="en-US" sz="4000" dirty="0" smtClean="0"/>
            </a:br>
            <a:r>
              <a:rPr lang="en-US" sz="4000" dirty="0" smtClean="0"/>
              <a:t> and longitudinal 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idx="1"/>
          </p:nvPr>
        </p:nvSpPr>
        <p:spPr>
          <a:xfrm>
            <a:off x="990600" y="1524000"/>
            <a:ext cx="6400800" cy="2666999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/>
              <a:t>The motion of water </a:t>
            </a:r>
            <a:r>
              <a:rPr lang="en-US" sz="2400" dirty="0" smtClean="0"/>
              <a:t>molecules  </a:t>
            </a:r>
            <a:r>
              <a:rPr lang="en-US" sz="2400" dirty="0"/>
              <a:t>on </a:t>
            </a:r>
            <a:endParaRPr lang="en-US" sz="2400" dirty="0" smtClean="0"/>
          </a:p>
          <a:p>
            <a:pPr>
              <a:buNone/>
            </a:pPr>
            <a:r>
              <a:rPr lang="en-US" sz="2400" dirty="0" smtClean="0"/>
              <a:t>   the surface </a:t>
            </a:r>
            <a:r>
              <a:rPr lang="en-US" sz="2400" dirty="0"/>
              <a:t>of deep water in </a:t>
            </a:r>
            <a:r>
              <a:rPr lang="en-US" sz="2400" dirty="0" smtClean="0"/>
              <a:t> which a</a:t>
            </a:r>
          </a:p>
          <a:p>
            <a:pPr>
              <a:buNone/>
            </a:pPr>
            <a:r>
              <a:rPr lang="en-US" sz="2400" dirty="0" smtClean="0"/>
              <a:t>   wave is propagating </a:t>
            </a:r>
            <a:r>
              <a:rPr lang="en-US" sz="2400" dirty="0"/>
              <a:t>is a combination of transverse and longitudinal displacements, with the result </a:t>
            </a:r>
            <a:r>
              <a:rPr lang="en-US" sz="2400" dirty="0" smtClean="0"/>
              <a:t>that molecules </a:t>
            </a:r>
            <a:r>
              <a:rPr lang="en-US" sz="2400" dirty="0"/>
              <a:t>at the surface move in nearly circular paths. Each molecule is displaced both </a:t>
            </a:r>
            <a:r>
              <a:rPr lang="en-US" sz="2400" dirty="0" smtClean="0"/>
              <a:t>horizontally and </a:t>
            </a:r>
            <a:r>
              <a:rPr lang="en-US" sz="2400" dirty="0"/>
              <a:t>vertically from its equilibrium position.</a:t>
            </a:r>
          </a:p>
        </p:txBody>
      </p:sp>
      <p:pic>
        <p:nvPicPr>
          <p:cNvPr id="16388" name="Picture 5" descr="ocean%20wave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0" y="0"/>
            <a:ext cx="3048000" cy="2137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00200" y="4114800"/>
            <a:ext cx="6934200" cy="2468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4" descr="water wave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19200" y="2667000"/>
            <a:ext cx="7667625" cy="335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/>
          <p:cNvSpPr/>
          <p:nvPr/>
        </p:nvSpPr>
        <p:spPr>
          <a:xfrm>
            <a:off x="914400" y="228600"/>
            <a:ext cx="77724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i="1" dirty="0" smtClean="0"/>
              <a:t>Combination of transverse and longitudinal</a:t>
            </a:r>
          </a:p>
          <a:p>
            <a:pPr algn="ctr"/>
            <a:r>
              <a:rPr lang="en-US" sz="3200" b="1" i="1" dirty="0" smtClean="0"/>
              <a:t>surface of deep water </a:t>
            </a:r>
            <a:endParaRPr lang="en-US" sz="3200" b="1" i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olstice">
  <a:themeElements>
    <a:clrScheme name="Solstice">
      <a:dk1>
        <a:sysClr val="windowText" lastClr="000000"/>
      </a:dk1>
      <a:lt1>
        <a:sysClr val="window" lastClr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Solstice">
      <a:maj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HY엽서L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Solstice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53000"/>
              </a:schemeClr>
            </a:gs>
            <a:gs pos="50000">
              <a:schemeClr val="phClr">
                <a:tint val="42000"/>
                <a:satMod val="255000"/>
              </a:schemeClr>
            </a:gs>
            <a:gs pos="97000">
              <a:schemeClr val="phClr">
                <a:tint val="53000"/>
                <a:satMod val="260000"/>
              </a:schemeClr>
            </a:gs>
            <a:gs pos="100000">
              <a:schemeClr val="phClr">
                <a:tint val="56000"/>
                <a:satMod val="275000"/>
              </a:schemeClr>
            </a:gs>
          </a:gsLst>
          <a:path path="circle">
            <a:fillToRect l="50000" t="50000" r="50000" b="50000"/>
          </a:path>
        </a:gradFill>
        <a:gradFill rotWithShape="1">
          <a:gsLst>
            <a:gs pos="0">
              <a:schemeClr val="phClr">
                <a:tint val="92000"/>
                <a:satMod val="170000"/>
              </a:schemeClr>
            </a:gs>
            <a:gs pos="15000">
              <a:schemeClr val="phClr">
                <a:tint val="92000"/>
                <a:shade val="99000"/>
                <a:satMod val="170000"/>
              </a:schemeClr>
            </a:gs>
            <a:gs pos="62000">
              <a:schemeClr val="phClr">
                <a:tint val="96000"/>
                <a:shade val="80000"/>
                <a:satMod val="170000"/>
              </a:schemeClr>
            </a:gs>
            <a:gs pos="97000">
              <a:schemeClr val="phClr">
                <a:tint val="98000"/>
                <a:shade val="63000"/>
                <a:satMod val="170000"/>
              </a:schemeClr>
            </a:gs>
            <a:gs pos="100000">
              <a:schemeClr val="phClr">
                <a:shade val="62000"/>
                <a:satMod val="170000"/>
              </a:schemeClr>
            </a:gs>
          </a:gsLst>
          <a:path path="circle">
            <a:fillToRect l="50000" t="50000" r="50000" b="5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 contourW="12700">
            <a:bevelT w="0" h="0"/>
            <a:contourClr>
              <a:schemeClr val="phClr">
                <a:shade val="80000"/>
              </a:schemeClr>
            </a:contourClr>
          </a:sp3d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5400000"/>
            </a:lightRig>
          </a:scene3d>
          <a:sp3d contourW="12700">
            <a:bevelT w="25400" h="50800" prst="angle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355000"/>
              </a:schemeClr>
            </a:gs>
            <a:gs pos="40000">
              <a:schemeClr val="phClr">
                <a:tint val="85000"/>
                <a:satMod val="320000"/>
              </a:schemeClr>
            </a:gs>
            <a:gs pos="100000">
              <a:schemeClr val="phClr">
                <a:shade val="55000"/>
                <a:satMod val="300000"/>
              </a:schemeClr>
            </a:gs>
          </a:gsLst>
          <a:path path="circle">
            <a:fillToRect l="-24500" t="-20000" r="124500" b="12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"/>
                <a:satMod val="300000"/>
              </a:schemeClr>
              <a:schemeClr val="phClr">
                <a:tint val="90000"/>
                <a:satMod val="225000"/>
              </a:schemeClr>
            </a:duotone>
          </a:blip>
          <a:tile tx="0" ty="0" sx="90000" sy="90000" flip="xy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Solstice</Template>
  <TotalTime>311</TotalTime>
  <Words>1770</Words>
  <Application>Microsoft Office PowerPoint</Application>
  <PresentationFormat>On-screen Show (4:3)</PresentationFormat>
  <Paragraphs>195</Paragraphs>
  <Slides>44</Slides>
  <Notes>3</Notes>
  <HiddenSlides>0</HiddenSlides>
  <MMClips>0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7" baseType="lpstr">
      <vt:lpstr>PMingLiU</vt:lpstr>
      <vt:lpstr>PMingLiU</vt:lpstr>
      <vt:lpstr>AdLib BT</vt:lpstr>
      <vt:lpstr>Arial</vt:lpstr>
      <vt:lpstr>Calibri</vt:lpstr>
      <vt:lpstr>Gill Sans MT</vt:lpstr>
      <vt:lpstr>Symbol</vt:lpstr>
      <vt:lpstr>Times New Roman</vt:lpstr>
      <vt:lpstr>Verdana</vt:lpstr>
      <vt:lpstr>Wingdings</vt:lpstr>
      <vt:lpstr>Wingdings 2</vt:lpstr>
      <vt:lpstr>Solstice</vt:lpstr>
      <vt:lpstr>方程式</vt:lpstr>
      <vt:lpstr>Mechanical Waves</vt:lpstr>
      <vt:lpstr>    Types of Mechanical Waves</vt:lpstr>
      <vt:lpstr>PowerPoint Presentation</vt:lpstr>
      <vt:lpstr>PowerPoint Presentation</vt:lpstr>
      <vt:lpstr>Parts of a longitudinal wave:</vt:lpstr>
      <vt:lpstr>Remember!</vt:lpstr>
      <vt:lpstr>   Transverse and Longitudinal Wave</vt:lpstr>
      <vt:lpstr>Combination of transverse  and longitudinal </vt:lpstr>
      <vt:lpstr>PowerPoint Presentation</vt:lpstr>
      <vt:lpstr> Light is a Transverse Waves although it is not mechanical wave</vt:lpstr>
      <vt:lpstr>Sound Waves</vt:lpstr>
      <vt:lpstr>PowerPoint Presentation</vt:lpstr>
      <vt:lpstr>PowerPoint Presentation</vt:lpstr>
      <vt:lpstr>Waves transfer energy without transferring matter.</vt:lpstr>
      <vt:lpstr>Speed of Sound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FAST-NU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rabia</dc:creator>
  <cp:lastModifiedBy>Administrator</cp:lastModifiedBy>
  <cp:revision>9</cp:revision>
  <dcterms:created xsi:type="dcterms:W3CDTF">2011-10-05T06:50:37Z</dcterms:created>
  <dcterms:modified xsi:type="dcterms:W3CDTF">2019-10-15T03:56:41Z</dcterms:modified>
</cp:coreProperties>
</file>